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Default Extension="doc" ContentType="application/msword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56" r:id="rId2"/>
    <p:sldId id="724" r:id="rId3"/>
    <p:sldId id="672" r:id="rId4"/>
    <p:sldId id="613" r:id="rId5"/>
    <p:sldId id="658" r:id="rId6"/>
    <p:sldId id="712" r:id="rId7"/>
    <p:sldId id="684" r:id="rId8"/>
    <p:sldId id="695" r:id="rId9"/>
    <p:sldId id="713" r:id="rId10"/>
    <p:sldId id="683" r:id="rId11"/>
    <p:sldId id="681" r:id="rId12"/>
    <p:sldId id="696" r:id="rId13"/>
    <p:sldId id="697" r:id="rId14"/>
    <p:sldId id="701" r:id="rId15"/>
    <p:sldId id="702" r:id="rId16"/>
    <p:sldId id="687" r:id="rId17"/>
    <p:sldId id="703" r:id="rId18"/>
    <p:sldId id="689" r:id="rId19"/>
    <p:sldId id="725" r:id="rId20"/>
    <p:sldId id="717" r:id="rId21"/>
    <p:sldId id="715" r:id="rId22"/>
    <p:sldId id="718" r:id="rId23"/>
    <p:sldId id="719" r:id="rId24"/>
    <p:sldId id="720" r:id="rId25"/>
    <p:sldId id="646" r:id="rId26"/>
    <p:sldId id="708" r:id="rId27"/>
    <p:sldId id="721" r:id="rId28"/>
    <p:sldId id="722" r:id="rId29"/>
    <p:sldId id="705" r:id="rId30"/>
    <p:sldId id="675" r:id="rId31"/>
    <p:sldId id="692" r:id="rId32"/>
    <p:sldId id="691" r:id="rId33"/>
    <p:sldId id="711" r:id="rId34"/>
    <p:sldId id="670" r:id="rId35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0FC8"/>
    <a:srgbClr val="20A31D"/>
    <a:srgbClr val="FF7D7D"/>
    <a:srgbClr val="FFFFFF"/>
    <a:srgbClr val="13F94F"/>
    <a:srgbClr val="F6910A"/>
    <a:srgbClr val="D9CC27"/>
    <a:srgbClr val="EF6011"/>
    <a:srgbClr val="FFFFCC"/>
    <a:srgbClr val="9900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94519" autoAdjust="0"/>
  </p:normalViewPr>
  <p:slideViewPr>
    <p:cSldViewPr>
      <p:cViewPr varScale="1">
        <p:scale>
          <a:sx n="76" d="100"/>
          <a:sy n="76" d="100"/>
        </p:scale>
        <p:origin x="-1026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135E7B8C-6494-44A5-8D1C-A56E7EA14E4E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5603E0E3-A6A5-4248-A7BB-3D0531AB22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68658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81DAF6D0-16B2-4DFB-B9CD-777FC0C30284}" type="datetimeFigureOut">
              <a:rPr lang="zh-CN" altLang="en-US"/>
              <a:pPr>
                <a:defRPr/>
              </a:pPr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D57F44F4-ED3E-41D0-994F-61CD2CD6D7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6115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360000"/>
            <a:r>
              <a:rPr lang="en-US" altLang="zh-CN" dirty="0" smtClean="0">
                <a:solidFill>
                  <a:prstClr val="black"/>
                </a:solidFill>
              </a:rPr>
              <a:t>C</a:t>
            </a:r>
            <a:r>
              <a:rPr lang="zh-CN" altLang="zh-CN" dirty="0" smtClean="0">
                <a:solidFill>
                  <a:prstClr val="black"/>
                </a:solidFill>
              </a:rPr>
              <a:t>语言是在由</a:t>
            </a:r>
            <a:r>
              <a:rPr lang="en-US" altLang="zh-CN" dirty="0" smtClean="0">
                <a:solidFill>
                  <a:prstClr val="black"/>
                </a:solidFill>
              </a:rPr>
              <a:t>UNIX</a:t>
            </a:r>
            <a:r>
              <a:rPr lang="zh-CN" altLang="zh-CN" dirty="0" smtClean="0">
                <a:solidFill>
                  <a:prstClr val="black"/>
                </a:solidFill>
              </a:rPr>
              <a:t>的研制者丹尼斯•里奇（</a:t>
            </a:r>
            <a:r>
              <a:rPr lang="en-US" altLang="zh-CN" dirty="0" smtClean="0">
                <a:solidFill>
                  <a:prstClr val="black"/>
                </a:solidFill>
              </a:rPr>
              <a:t>Dennis Ritchie</a:t>
            </a:r>
            <a:r>
              <a:rPr lang="zh-CN" altLang="zh-CN" dirty="0" smtClean="0">
                <a:solidFill>
                  <a:prstClr val="black"/>
                </a:solidFill>
              </a:rPr>
              <a:t>）和肯•汤普逊（</a:t>
            </a:r>
            <a:r>
              <a:rPr lang="en-US" altLang="zh-CN" dirty="0" smtClean="0">
                <a:solidFill>
                  <a:prstClr val="black"/>
                </a:solidFill>
              </a:rPr>
              <a:t>Ken Thompson</a:t>
            </a:r>
            <a:r>
              <a:rPr lang="zh-CN" altLang="zh-CN" dirty="0" smtClean="0">
                <a:solidFill>
                  <a:prstClr val="black"/>
                </a:solidFill>
              </a:rPr>
              <a:t>）于</a:t>
            </a:r>
            <a:r>
              <a:rPr lang="en-US" altLang="zh-CN" dirty="0" smtClean="0">
                <a:solidFill>
                  <a:prstClr val="black"/>
                </a:solidFill>
              </a:rPr>
              <a:t>1970</a:t>
            </a:r>
            <a:r>
              <a:rPr lang="zh-CN" altLang="zh-CN" dirty="0" smtClean="0">
                <a:solidFill>
                  <a:prstClr val="black"/>
                </a:solidFill>
              </a:rPr>
              <a:t>年研制出的</a:t>
            </a:r>
            <a:r>
              <a:rPr lang="en-US" altLang="zh-CN" dirty="0" err="1" smtClean="0">
                <a:solidFill>
                  <a:prstClr val="black"/>
                </a:solidFill>
              </a:rPr>
              <a:t>BCPL</a:t>
            </a:r>
            <a:r>
              <a:rPr lang="zh-CN" altLang="zh-CN" dirty="0" smtClean="0">
                <a:solidFill>
                  <a:prstClr val="black"/>
                </a:solidFill>
              </a:rPr>
              <a:t>语言（简称</a:t>
            </a:r>
            <a:r>
              <a:rPr lang="en-US" altLang="zh-CN" dirty="0" smtClean="0">
                <a:solidFill>
                  <a:prstClr val="black"/>
                </a:solidFill>
              </a:rPr>
              <a:t>B</a:t>
            </a:r>
            <a:r>
              <a:rPr lang="zh-CN" altLang="zh-CN" dirty="0" smtClean="0">
                <a:solidFill>
                  <a:prstClr val="black"/>
                </a:solidFill>
              </a:rPr>
              <a:t>语言）的基础上发展和完善起来的。</a:t>
            </a:r>
            <a:r>
              <a:rPr lang="en-US" altLang="zh-CN" dirty="0" smtClean="0">
                <a:solidFill>
                  <a:prstClr val="black"/>
                </a:solidFill>
              </a:rPr>
              <a:t>20</a:t>
            </a:r>
            <a:r>
              <a:rPr lang="zh-CN" altLang="zh-CN" dirty="0" smtClean="0">
                <a:solidFill>
                  <a:prstClr val="black"/>
                </a:solidFill>
              </a:rPr>
              <a:t>世纪</a:t>
            </a:r>
            <a:r>
              <a:rPr lang="en-US" altLang="zh-CN" dirty="0" smtClean="0">
                <a:solidFill>
                  <a:prstClr val="black"/>
                </a:solidFill>
              </a:rPr>
              <a:t>70</a:t>
            </a:r>
            <a:r>
              <a:rPr lang="zh-CN" altLang="zh-CN" dirty="0" smtClean="0">
                <a:solidFill>
                  <a:prstClr val="black"/>
                </a:solidFill>
              </a:rPr>
              <a:t>年代初期，</a:t>
            </a:r>
            <a:r>
              <a:rPr lang="en-US" altLang="zh-CN" dirty="0" smtClean="0">
                <a:solidFill>
                  <a:prstClr val="black"/>
                </a:solidFill>
              </a:rPr>
              <a:t>AT&amp;T Bell</a:t>
            </a:r>
            <a:r>
              <a:rPr lang="zh-CN" altLang="zh-CN" dirty="0" smtClean="0">
                <a:solidFill>
                  <a:prstClr val="black"/>
                </a:solidFill>
              </a:rPr>
              <a:t>实验室的程序员丹尼斯•里奇第一次把</a:t>
            </a:r>
            <a:r>
              <a:rPr lang="en-US" altLang="zh-CN" dirty="0" smtClean="0">
                <a:solidFill>
                  <a:prstClr val="black"/>
                </a:solidFill>
              </a:rPr>
              <a:t>B</a:t>
            </a:r>
            <a:r>
              <a:rPr lang="zh-CN" altLang="zh-CN" dirty="0" smtClean="0">
                <a:solidFill>
                  <a:prstClr val="black"/>
                </a:solidFill>
              </a:rPr>
              <a:t>语言改为</a:t>
            </a:r>
            <a:r>
              <a:rPr lang="en-US" altLang="zh-CN" dirty="0" smtClean="0">
                <a:solidFill>
                  <a:prstClr val="black"/>
                </a:solidFill>
              </a:rPr>
              <a:t>C</a:t>
            </a:r>
            <a:r>
              <a:rPr lang="zh-CN" altLang="zh-CN" dirty="0" smtClean="0">
                <a:solidFill>
                  <a:prstClr val="black"/>
                </a:solidFill>
              </a:rPr>
              <a:t>语言</a:t>
            </a:r>
            <a:r>
              <a:rPr lang="zh-CN" altLang="en-US" dirty="0" smtClean="0">
                <a:solidFill>
                  <a:prstClr val="black"/>
                </a:solidFill>
              </a:rPr>
              <a:t>。</a:t>
            </a:r>
            <a:endParaRPr lang="zh-CN" altLang="zh-CN" dirty="0" smtClean="0">
              <a:solidFill>
                <a:prstClr val="black"/>
              </a:solidFill>
            </a:endParaRPr>
          </a:p>
          <a:p>
            <a:pPr lvl="0" indent="360000"/>
            <a:r>
              <a:rPr lang="en-US" altLang="zh-CN" dirty="0" smtClean="0">
                <a:solidFill>
                  <a:prstClr val="black"/>
                </a:solidFill>
              </a:rPr>
              <a:t>1983</a:t>
            </a:r>
            <a:r>
              <a:rPr lang="zh-CN" altLang="zh-CN" dirty="0" smtClean="0">
                <a:solidFill>
                  <a:prstClr val="black"/>
                </a:solidFill>
              </a:rPr>
              <a:t>年，美国国家标准委员会（</a:t>
            </a:r>
            <a:r>
              <a:rPr lang="en-US" altLang="zh-CN" dirty="0" smtClean="0">
                <a:solidFill>
                  <a:prstClr val="black"/>
                </a:solidFill>
              </a:rPr>
              <a:t>ANSI</a:t>
            </a:r>
            <a:r>
              <a:rPr lang="zh-CN" altLang="zh-CN" dirty="0" smtClean="0">
                <a:solidFill>
                  <a:prstClr val="black"/>
                </a:solidFill>
              </a:rPr>
              <a:t>）对</a:t>
            </a:r>
            <a:r>
              <a:rPr lang="en-US" altLang="zh-CN" dirty="0" smtClean="0">
                <a:solidFill>
                  <a:prstClr val="black"/>
                </a:solidFill>
              </a:rPr>
              <a:t>C</a:t>
            </a:r>
            <a:r>
              <a:rPr lang="zh-CN" altLang="zh-CN" dirty="0" smtClean="0">
                <a:solidFill>
                  <a:prstClr val="black"/>
                </a:solidFill>
              </a:rPr>
              <a:t>语言进行了标准化，于</a:t>
            </a:r>
            <a:r>
              <a:rPr lang="en-US" altLang="zh-CN" dirty="0" smtClean="0">
                <a:solidFill>
                  <a:prstClr val="black"/>
                </a:solidFill>
              </a:rPr>
              <a:t>1983</a:t>
            </a:r>
            <a:r>
              <a:rPr lang="zh-CN" altLang="zh-CN" dirty="0" smtClean="0">
                <a:solidFill>
                  <a:prstClr val="black"/>
                </a:solidFill>
              </a:rPr>
              <a:t>年颁布了第一个</a:t>
            </a:r>
            <a:r>
              <a:rPr lang="en-US" altLang="zh-CN" dirty="0" smtClean="0">
                <a:solidFill>
                  <a:prstClr val="black"/>
                </a:solidFill>
              </a:rPr>
              <a:t>C</a:t>
            </a:r>
            <a:r>
              <a:rPr lang="zh-CN" altLang="zh-CN" dirty="0" smtClean="0">
                <a:solidFill>
                  <a:prstClr val="black"/>
                </a:solidFill>
              </a:rPr>
              <a:t>语言草案（</a:t>
            </a:r>
            <a:r>
              <a:rPr lang="en-US" altLang="zh-CN" dirty="0" smtClean="0">
                <a:solidFill>
                  <a:prstClr val="black"/>
                </a:solidFill>
              </a:rPr>
              <a:t>83ANSI C</a:t>
            </a:r>
            <a:r>
              <a:rPr lang="zh-CN" altLang="zh-CN" dirty="0" smtClean="0">
                <a:solidFill>
                  <a:prstClr val="black"/>
                </a:solidFill>
              </a:rPr>
              <a:t>），后来于</a:t>
            </a:r>
            <a:r>
              <a:rPr lang="en-US" altLang="zh-CN" dirty="0" smtClean="0">
                <a:solidFill>
                  <a:prstClr val="black"/>
                </a:solidFill>
              </a:rPr>
              <a:t>1987</a:t>
            </a:r>
            <a:r>
              <a:rPr lang="zh-CN" altLang="zh-CN" dirty="0" smtClean="0">
                <a:solidFill>
                  <a:prstClr val="black"/>
                </a:solidFill>
              </a:rPr>
              <a:t>年又颁布了另一个</a:t>
            </a:r>
            <a:r>
              <a:rPr lang="en-US" altLang="zh-CN" dirty="0" smtClean="0">
                <a:solidFill>
                  <a:prstClr val="black"/>
                </a:solidFill>
              </a:rPr>
              <a:t>C</a:t>
            </a:r>
            <a:r>
              <a:rPr lang="zh-CN" altLang="zh-CN" dirty="0" smtClean="0">
                <a:solidFill>
                  <a:prstClr val="black"/>
                </a:solidFill>
              </a:rPr>
              <a:t>语言标准草案（</a:t>
            </a:r>
            <a:r>
              <a:rPr lang="en-US" altLang="zh-CN" dirty="0" smtClean="0">
                <a:solidFill>
                  <a:prstClr val="black"/>
                </a:solidFill>
              </a:rPr>
              <a:t>87ANSI C</a:t>
            </a:r>
            <a:r>
              <a:rPr lang="zh-CN" altLang="zh-CN" dirty="0" smtClean="0">
                <a:solidFill>
                  <a:prstClr val="black"/>
                </a:solidFill>
              </a:rPr>
              <a:t>），最新的</a:t>
            </a:r>
            <a:r>
              <a:rPr lang="en-US" altLang="zh-CN" dirty="0" smtClean="0">
                <a:solidFill>
                  <a:prstClr val="black"/>
                </a:solidFill>
              </a:rPr>
              <a:t>C</a:t>
            </a:r>
            <a:r>
              <a:rPr lang="zh-CN" altLang="zh-CN" dirty="0" smtClean="0">
                <a:solidFill>
                  <a:prstClr val="black"/>
                </a:solidFill>
              </a:rPr>
              <a:t>语言标准</a:t>
            </a:r>
            <a:r>
              <a:rPr lang="en-US" altLang="zh-CN" dirty="0" smtClean="0">
                <a:solidFill>
                  <a:prstClr val="black"/>
                </a:solidFill>
              </a:rPr>
              <a:t>C99</a:t>
            </a:r>
            <a:r>
              <a:rPr lang="zh-CN" altLang="zh-CN" dirty="0" smtClean="0">
                <a:solidFill>
                  <a:prstClr val="black"/>
                </a:solidFill>
              </a:rPr>
              <a:t>于</a:t>
            </a:r>
            <a:r>
              <a:rPr lang="en-US" altLang="zh-CN" dirty="0" smtClean="0">
                <a:solidFill>
                  <a:prstClr val="black"/>
                </a:solidFill>
              </a:rPr>
              <a:t>1999</a:t>
            </a:r>
            <a:r>
              <a:rPr lang="zh-CN" altLang="zh-CN" dirty="0" smtClean="0">
                <a:solidFill>
                  <a:prstClr val="black"/>
                </a:solidFill>
              </a:rPr>
              <a:t>年颁布，并在</a:t>
            </a:r>
            <a:r>
              <a:rPr lang="en-US" altLang="zh-CN" dirty="0" smtClean="0">
                <a:solidFill>
                  <a:prstClr val="black"/>
                </a:solidFill>
              </a:rPr>
              <a:t>2000</a:t>
            </a:r>
            <a:r>
              <a:rPr lang="zh-CN" altLang="zh-CN" dirty="0" smtClean="0">
                <a:solidFill>
                  <a:prstClr val="black"/>
                </a:solidFill>
              </a:rPr>
              <a:t>年</a:t>
            </a:r>
            <a:r>
              <a:rPr lang="en-US" altLang="zh-CN" dirty="0" smtClean="0">
                <a:solidFill>
                  <a:prstClr val="black"/>
                </a:solidFill>
              </a:rPr>
              <a:t>3</a:t>
            </a:r>
            <a:r>
              <a:rPr lang="zh-CN" altLang="zh-CN" dirty="0" smtClean="0">
                <a:solidFill>
                  <a:prstClr val="black"/>
                </a:solidFill>
              </a:rPr>
              <a:t>月被</a:t>
            </a:r>
            <a:r>
              <a:rPr lang="en-US" altLang="zh-CN" dirty="0" smtClean="0">
                <a:solidFill>
                  <a:prstClr val="black"/>
                </a:solidFill>
              </a:rPr>
              <a:t>ANSI</a:t>
            </a:r>
            <a:r>
              <a:rPr lang="zh-CN" altLang="zh-CN" dirty="0" smtClean="0">
                <a:solidFill>
                  <a:prstClr val="black"/>
                </a:solidFill>
              </a:rPr>
              <a:t>采用。但是由于未得到主流编译器厂家的支持，</a:t>
            </a:r>
            <a:r>
              <a:rPr lang="en-US" altLang="zh-CN" dirty="0" smtClean="0">
                <a:solidFill>
                  <a:prstClr val="black"/>
                </a:solidFill>
              </a:rPr>
              <a:t>C99</a:t>
            </a:r>
            <a:r>
              <a:rPr lang="zh-CN" altLang="zh-CN" dirty="0" smtClean="0">
                <a:solidFill>
                  <a:prstClr val="black"/>
                </a:solidFill>
              </a:rPr>
              <a:t>并未得到广泛使用。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6827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从</a:t>
            </a:r>
            <a:r>
              <a:rPr lang="en-US" altLang="zh-CN" dirty="0" smtClean="0"/>
              <a:t>C</a:t>
            </a:r>
            <a:r>
              <a:rPr lang="zh-CN" altLang="zh-CN" dirty="0" smtClean="0"/>
              <a:t>语言的发展历史也可以看到，它继承了低级语言的优点，产生了高效的代码，并具有友好的可读性和编写性。一般情况下，</a:t>
            </a:r>
            <a:r>
              <a:rPr lang="en-US" altLang="zh-CN" dirty="0" smtClean="0"/>
              <a:t>C</a:t>
            </a:r>
            <a:r>
              <a:rPr lang="zh-CN" altLang="zh-CN" dirty="0" smtClean="0"/>
              <a:t>语言生成的目标代码的执行效率只比汇编程序低</a:t>
            </a:r>
            <a:r>
              <a:rPr lang="en-US" altLang="zh-CN" dirty="0" smtClean="0"/>
              <a:t>10%</a:t>
            </a:r>
            <a:r>
              <a:rPr lang="zh-CN" altLang="zh-CN" dirty="0" smtClean="0"/>
              <a:t>～</a:t>
            </a:r>
            <a:r>
              <a:rPr lang="en-US" altLang="zh-CN" dirty="0" smtClean="0"/>
              <a:t>20%</a:t>
            </a:r>
            <a:r>
              <a:rPr lang="zh-CN" altLang="zh-CN" dirty="0" smtClean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56834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</a:t>
            </a:r>
            <a:r>
              <a:rPr lang="zh-CN" altLang="zh-CN" dirty="0" smtClean="0"/>
              <a:t>语言中的语法不拘一格，可在原有语法基础上进行创造、复合，从而给程序员更多的想象和发挥的空间。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2964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由于</a:t>
            </a:r>
            <a:r>
              <a:rPr lang="en-US" altLang="zh-CN" dirty="0" smtClean="0"/>
              <a:t>C</a:t>
            </a:r>
            <a:r>
              <a:rPr lang="zh-CN" altLang="zh-CN" dirty="0" smtClean="0"/>
              <a:t>语言具有良好的移植性，从而使得</a:t>
            </a:r>
            <a:r>
              <a:rPr lang="en-US" altLang="zh-CN" dirty="0" smtClean="0"/>
              <a:t>C</a:t>
            </a:r>
            <a:r>
              <a:rPr lang="zh-CN" altLang="zh-CN" dirty="0" smtClean="0"/>
              <a:t>程序在不同的操作系统下，只需要简单的修改或者不用修改即可进行跨平台的程序开发操作。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657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</a:t>
            </a:r>
            <a:r>
              <a:rPr lang="zh-CN" altLang="zh-CN" dirty="0" smtClean="0"/>
              <a:t>语言的特点体现在它的语法形式与人们所使用的语言形式相似，书写形式自由，结构规范，并且只需简单的控制语句即可轻松控制程序流程，完成繁琐的程序要求。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9783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除了</a:t>
            </a:r>
            <a:r>
              <a:rPr lang="en-US" altLang="zh-CN" dirty="0" smtClean="0"/>
              <a:t>C</a:t>
            </a:r>
            <a:r>
              <a:rPr lang="zh-CN" altLang="zh-CN" dirty="0" smtClean="0"/>
              <a:t>语言中所具有的类型，还可以使用丰富的运算符和自定义的结构类型，来表达任何复杂的数据类型，完成所需要的功能。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1751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49297-E2A2-40AF-9E1B-A3EECB6CC5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0215E-09DE-49F6-A899-D0B752F4D8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B94C7-BE1E-41CC-9671-10E08452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18E83-50D3-4055-A07C-61C0679FC4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8C413-D41F-41F4-BA82-338FAF84B1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FE9A0-C1A2-46AB-87DF-2AF345B96B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FE6A-1826-4FCA-B15C-9DB81D71F4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CF735-0401-4A13-BB22-EE0E128B2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AF0-E06D-4F00-8449-3922B94479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94D9A-770F-4F32-8BC2-E5D497E061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BAA97-851D-4C9E-AFB0-614FC9910A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fld id="{1C0C3990-52CD-4777-978F-F80E115A0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slide" Target="slide21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oleObject" Target="../embeddings/Microsoft_Word___111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50317" y="1925421"/>
            <a:ext cx="2834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语言的特点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标题 8"/>
          <p:cNvSpPr txBox="1">
            <a:spLocks/>
          </p:cNvSpPr>
          <p:nvPr/>
        </p:nvSpPr>
        <p:spPr>
          <a:xfrm>
            <a:off x="1143000" y="819150"/>
            <a:ext cx="32004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主要内容</a:t>
            </a:r>
          </a:p>
        </p:txBody>
      </p:sp>
      <p:grpSp>
        <p:nvGrpSpPr>
          <p:cNvPr id="16" name="组合 18"/>
          <p:cNvGrpSpPr>
            <a:grpSpLocks/>
          </p:cNvGrpSpPr>
          <p:nvPr/>
        </p:nvGrpSpPr>
        <p:grpSpPr bwMode="auto">
          <a:xfrm>
            <a:off x="3232150" y="1369279"/>
            <a:ext cx="2679700" cy="468312"/>
            <a:chOff x="1372250" y="2351481"/>
            <a:chExt cx="2679438" cy="622776"/>
          </a:xfrm>
        </p:grpSpPr>
        <p:grpSp>
          <p:nvGrpSpPr>
            <p:cNvPr id="17" name="组合 26"/>
            <p:cNvGrpSpPr>
              <a:grpSpLocks/>
            </p:cNvGrpSpPr>
            <p:nvPr/>
          </p:nvGrpSpPr>
          <p:grpSpPr bwMode="auto">
            <a:xfrm>
              <a:off x="1372250" y="2351481"/>
              <a:ext cx="2679438" cy="622776"/>
              <a:chOff x="1178672" y="2275281"/>
              <a:chExt cx="2679399" cy="622776"/>
            </a:xfrm>
          </p:grpSpPr>
          <p:sp>
            <p:nvSpPr>
              <p:cNvPr id="19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6"/>
                <a:ext cx="2222250" cy="5320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anchor="b"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高效性</a:t>
                </a:r>
              </a:p>
            </p:txBody>
          </p:sp>
          <p:pic>
            <p:nvPicPr>
              <p:cNvPr id="20" name="图片 32" descr="按扭-1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672" y="2275281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1457967" y="2419036"/>
              <a:ext cx="312707" cy="491887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ctr">
                <a:buFontTx/>
                <a:buNone/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1" name="组合 18"/>
          <p:cNvGrpSpPr>
            <a:grpSpLocks/>
          </p:cNvGrpSpPr>
          <p:nvPr/>
        </p:nvGrpSpPr>
        <p:grpSpPr bwMode="auto">
          <a:xfrm>
            <a:off x="3232150" y="1991327"/>
            <a:ext cx="2679700" cy="468312"/>
            <a:chOff x="1372250" y="2351481"/>
            <a:chExt cx="2679438" cy="622776"/>
          </a:xfrm>
        </p:grpSpPr>
        <p:grpSp>
          <p:nvGrpSpPr>
            <p:cNvPr id="22" name="组合 26"/>
            <p:cNvGrpSpPr>
              <a:grpSpLocks/>
            </p:cNvGrpSpPr>
            <p:nvPr/>
          </p:nvGrpSpPr>
          <p:grpSpPr bwMode="auto">
            <a:xfrm>
              <a:off x="1372250" y="2351481"/>
              <a:ext cx="2679438" cy="622776"/>
              <a:chOff x="1178672" y="2275281"/>
              <a:chExt cx="2679399" cy="622776"/>
            </a:xfrm>
          </p:grpSpPr>
          <p:sp>
            <p:nvSpPr>
              <p:cNvPr id="24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6"/>
                <a:ext cx="2222250" cy="5320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anchor="b"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灵活性</a:t>
                </a:r>
              </a:p>
            </p:txBody>
          </p:sp>
          <p:pic>
            <p:nvPicPr>
              <p:cNvPr id="25" name="图片 32" descr="按扭-1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672" y="2275281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1457883" y="2419405"/>
              <a:ext cx="312876" cy="491149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" name="组合 18"/>
          <p:cNvGrpSpPr>
            <a:grpSpLocks/>
          </p:cNvGrpSpPr>
          <p:nvPr/>
        </p:nvGrpSpPr>
        <p:grpSpPr bwMode="auto">
          <a:xfrm>
            <a:off x="3232150" y="2624136"/>
            <a:ext cx="2679700" cy="468312"/>
            <a:chOff x="1372250" y="2351481"/>
            <a:chExt cx="2679438" cy="622776"/>
          </a:xfrm>
        </p:grpSpPr>
        <p:grpSp>
          <p:nvGrpSpPr>
            <p:cNvPr id="27" name="组合 26"/>
            <p:cNvGrpSpPr>
              <a:grpSpLocks/>
            </p:cNvGrpSpPr>
            <p:nvPr/>
          </p:nvGrpSpPr>
          <p:grpSpPr bwMode="auto">
            <a:xfrm>
              <a:off x="1372250" y="2351481"/>
              <a:ext cx="2679438" cy="622776"/>
              <a:chOff x="1178672" y="2275281"/>
              <a:chExt cx="2679399" cy="622776"/>
            </a:xfrm>
          </p:grpSpPr>
          <p:sp>
            <p:nvSpPr>
              <p:cNvPr id="29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6"/>
                <a:ext cx="2222250" cy="5320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anchor="b"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000" dirty="0" smtClean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功能丰富</a:t>
                </a:r>
                <a:endParaRPr lang="zh-CN" altLang="en-US" sz="2000" dirty="0">
                  <a:solidFill>
                    <a:schemeClr val="accent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30" name="图片 32" descr="按扭-1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672" y="2275281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1457883" y="2419405"/>
              <a:ext cx="312876" cy="491149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1" name="组合 18"/>
          <p:cNvGrpSpPr>
            <a:grpSpLocks/>
          </p:cNvGrpSpPr>
          <p:nvPr/>
        </p:nvGrpSpPr>
        <p:grpSpPr bwMode="auto">
          <a:xfrm>
            <a:off x="3243873" y="3318698"/>
            <a:ext cx="2679700" cy="468312"/>
            <a:chOff x="1372250" y="2351481"/>
            <a:chExt cx="2679438" cy="622776"/>
          </a:xfrm>
        </p:grpSpPr>
        <p:grpSp>
          <p:nvGrpSpPr>
            <p:cNvPr id="32" name="组合 26"/>
            <p:cNvGrpSpPr>
              <a:grpSpLocks/>
            </p:cNvGrpSpPr>
            <p:nvPr/>
          </p:nvGrpSpPr>
          <p:grpSpPr bwMode="auto">
            <a:xfrm>
              <a:off x="1372250" y="2351481"/>
              <a:ext cx="2679438" cy="622776"/>
              <a:chOff x="1178672" y="2275281"/>
              <a:chExt cx="2679399" cy="622776"/>
            </a:xfrm>
          </p:grpSpPr>
          <p:sp>
            <p:nvSpPr>
              <p:cNvPr id="34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6"/>
                <a:ext cx="2222250" cy="5320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anchor="b"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表达力强</a:t>
                </a:r>
              </a:p>
            </p:txBody>
          </p:sp>
          <p:pic>
            <p:nvPicPr>
              <p:cNvPr id="35" name="图片 32" descr="按扭-1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672" y="2275281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1457883" y="2419405"/>
              <a:ext cx="312876" cy="491149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6" name="组合 18"/>
          <p:cNvGrpSpPr>
            <a:grpSpLocks/>
          </p:cNvGrpSpPr>
          <p:nvPr/>
        </p:nvGrpSpPr>
        <p:grpSpPr bwMode="auto">
          <a:xfrm>
            <a:off x="3243873" y="4039636"/>
            <a:ext cx="2679700" cy="468312"/>
            <a:chOff x="1372250" y="2351481"/>
            <a:chExt cx="2679438" cy="622776"/>
          </a:xfrm>
        </p:grpSpPr>
        <p:grpSp>
          <p:nvGrpSpPr>
            <p:cNvPr id="37" name="组合 26"/>
            <p:cNvGrpSpPr>
              <a:grpSpLocks/>
            </p:cNvGrpSpPr>
            <p:nvPr/>
          </p:nvGrpSpPr>
          <p:grpSpPr bwMode="auto">
            <a:xfrm>
              <a:off x="1372250" y="2351481"/>
              <a:ext cx="2679438" cy="622776"/>
              <a:chOff x="1178672" y="2275281"/>
              <a:chExt cx="2679399" cy="622776"/>
            </a:xfrm>
          </p:grpSpPr>
          <p:sp>
            <p:nvSpPr>
              <p:cNvPr id="39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6"/>
                <a:ext cx="2222250" cy="5320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anchor="b"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移植性好</a:t>
                </a:r>
              </a:p>
            </p:txBody>
          </p:sp>
          <p:pic>
            <p:nvPicPr>
              <p:cNvPr id="40" name="图片 32" descr="按扭-1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672" y="2275281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1457883" y="2419405"/>
              <a:ext cx="312876" cy="491149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ippl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8"/>
          <p:cNvSpPr txBox="1">
            <a:spLocks/>
          </p:cNvSpPr>
          <p:nvPr/>
        </p:nvSpPr>
        <p:spPr>
          <a:xfrm>
            <a:off x="1143000" y="819150"/>
            <a:ext cx="32004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4165" y="1421423"/>
            <a:ext cx="4033838" cy="3002681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 rot="20910107">
            <a:off x="5896057" y="318151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 smtClean="0"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rot="21369726">
            <a:off x="4356131" y="2550939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600" dirty="0" smtClean="0"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6672" y="2186285"/>
            <a:ext cx="156552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高效性</a:t>
            </a:r>
            <a:endParaRPr lang="zh-CN" altLang="en-US" sz="3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20527537">
            <a:off x="3690043" y="22940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访问物理地址</a:t>
            </a:r>
          </a:p>
        </p:txBody>
      </p:sp>
      <p:sp>
        <p:nvSpPr>
          <p:cNvPr id="19" name="TextBox 18"/>
          <p:cNvSpPr txBox="1"/>
          <p:nvPr/>
        </p:nvSpPr>
        <p:spPr>
          <a:xfrm rot="1307200">
            <a:off x="5637186" y="227264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可读性</a:t>
            </a:r>
          </a:p>
        </p:txBody>
      </p:sp>
      <p:sp>
        <p:nvSpPr>
          <p:cNvPr id="20" name="TextBox 19"/>
          <p:cNvSpPr txBox="1"/>
          <p:nvPr/>
        </p:nvSpPr>
        <p:spPr>
          <a:xfrm rot="21290536">
            <a:off x="3756443" y="303371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位、字节操作</a:t>
            </a:r>
          </a:p>
        </p:txBody>
      </p:sp>
      <p:sp>
        <p:nvSpPr>
          <p:cNvPr id="21" name="TextBox 20"/>
          <p:cNvSpPr txBox="1"/>
          <p:nvPr/>
        </p:nvSpPr>
        <p:spPr>
          <a:xfrm rot="20910107">
            <a:off x="5628650" y="324285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编写性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8"/>
          <p:cNvSpPr txBox="1">
            <a:spLocks/>
          </p:cNvSpPr>
          <p:nvPr/>
        </p:nvSpPr>
        <p:spPr>
          <a:xfrm>
            <a:off x="1143000" y="819150"/>
            <a:ext cx="32004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3" name="图片 22" descr="签名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85" y="4476750"/>
            <a:ext cx="735807" cy="514829"/>
          </a:xfrm>
          <a:prstGeom prst="rect">
            <a:avLst/>
          </a:prstGeom>
        </p:spPr>
      </p:pic>
      <p:pic>
        <p:nvPicPr>
          <p:cNvPr id="10" name="图片 9" descr="树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1492" y="819150"/>
            <a:ext cx="3649952" cy="405713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486400" y="1314450"/>
            <a:ext cx="2667000" cy="2212844"/>
            <a:chOff x="5486400" y="1314450"/>
            <a:chExt cx="2667000" cy="2212844"/>
          </a:xfrm>
        </p:grpSpPr>
        <p:sp>
          <p:nvSpPr>
            <p:cNvPr id="24" name="云形标注 23"/>
            <p:cNvSpPr/>
            <p:nvPr/>
          </p:nvSpPr>
          <p:spPr>
            <a:xfrm>
              <a:off x="6705600" y="1314450"/>
              <a:ext cx="1447800" cy="533400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 smtClean="0">
                  <a:solidFill>
                    <a:schemeClr val="tx1"/>
                  </a:solidFill>
                </a:rPr>
                <a:t>复合，复合，复合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2" name="图片 11" descr="未标题-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0" y="1581150"/>
              <a:ext cx="1371600" cy="1946144"/>
            </a:xfrm>
            <a:prstGeom prst="rect">
              <a:avLst/>
            </a:prstGeom>
          </p:spPr>
        </p:pic>
      </p:grpSp>
      <p:pic>
        <p:nvPicPr>
          <p:cNvPr id="14" name="图片 13" descr="灯泡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7801" y="1123951"/>
            <a:ext cx="533400" cy="53004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10000" y="2571750"/>
            <a:ext cx="156552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灵活性</a:t>
            </a:r>
            <a:endParaRPr lang="zh-CN" altLang="en-US" sz="3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32004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人物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1733550"/>
            <a:ext cx="1738612" cy="2362200"/>
          </a:xfrm>
          <a:prstGeom prst="rect">
            <a:avLst/>
          </a:prstGeom>
        </p:spPr>
      </p:pic>
      <p:pic>
        <p:nvPicPr>
          <p:cNvPr id="6" name="图片 5" descr="签名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85" y="4476750"/>
            <a:ext cx="735807" cy="514829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3581400" y="1389787"/>
            <a:ext cx="1981200" cy="609600"/>
          </a:xfrm>
          <a:prstGeom prst="wedgeEllipseCallou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+mj-ea"/>
                <a:ea typeface="+mj-ea"/>
              </a:rPr>
              <a:t>C</a:t>
            </a:r>
            <a:r>
              <a:rPr lang="zh-CN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语言功能真多</a:t>
            </a:r>
            <a:endParaRPr lang="zh-CN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67400" y="2571750"/>
            <a:ext cx="202272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功能丰富</a:t>
            </a:r>
            <a:endParaRPr lang="zh-CN" altLang="en-US" sz="3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5541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6800" y="4248150"/>
            <a:ext cx="60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8"/>
          <p:cNvSpPr txBox="1">
            <a:spLocks/>
          </p:cNvSpPr>
          <p:nvPr/>
        </p:nvSpPr>
        <p:spPr>
          <a:xfrm>
            <a:off x="1143000" y="819150"/>
            <a:ext cx="32004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图片 8" descr="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0592" y="1794084"/>
            <a:ext cx="2030173" cy="2898078"/>
          </a:xfrm>
          <a:prstGeom prst="rect">
            <a:avLst/>
          </a:prstGeom>
        </p:spPr>
      </p:pic>
      <p:sp>
        <p:nvSpPr>
          <p:cNvPr id="10" name="椭圆形标注 9"/>
          <p:cNvSpPr/>
          <p:nvPr/>
        </p:nvSpPr>
        <p:spPr>
          <a:xfrm>
            <a:off x="2980592" y="1657350"/>
            <a:ext cx="533400" cy="1295400"/>
          </a:xfrm>
          <a:prstGeom prst="wedgeEllipseCallout">
            <a:avLst>
              <a:gd name="adj1" fmla="val 71799"/>
              <a:gd name="adj2" fmla="val -1188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</a:rPr>
              <a:t>想写什么程序尽管说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11" name="图片 10" descr="签名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85" y="4476750"/>
            <a:ext cx="735807" cy="5148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57800" y="2952750"/>
            <a:ext cx="33528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表达能力强</a:t>
            </a:r>
            <a:endParaRPr lang="zh-CN" altLang="en-US" sz="3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2668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6800" y="4248150"/>
            <a:ext cx="609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8"/>
          <p:cNvSpPr txBox="1">
            <a:spLocks/>
          </p:cNvSpPr>
          <p:nvPr/>
        </p:nvSpPr>
        <p:spPr>
          <a:xfrm>
            <a:off x="1143000" y="819150"/>
            <a:ext cx="32004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u=2793903338,1957525310&amp;fm=23&amp;gp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554" b="4445"/>
          <a:stretch>
            <a:fillRect/>
          </a:stretch>
        </p:blipFill>
        <p:spPr bwMode="auto">
          <a:xfrm>
            <a:off x="901700" y="1703236"/>
            <a:ext cx="34417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图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123950"/>
            <a:ext cx="3186469" cy="321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352800" y="4248150"/>
            <a:ext cx="198120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移植性好</a:t>
            </a:r>
            <a:endParaRPr lang="zh-CN" altLang="en-US" sz="3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55415" y="1925421"/>
            <a:ext cx="422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简单的</a:t>
            </a:r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语言的介绍</a:t>
            </a:r>
          </a:p>
        </p:txBody>
      </p:sp>
    </p:spTree>
    <p:extLst>
      <p:ext uri="{BB962C8B-B14F-4D97-AF65-F5344CB8AC3E}">
        <p14:creationId xmlns:p14="http://schemas.microsoft.com/office/powerpoint/2010/main" xmlns="" val="38422712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6200" y="819150"/>
            <a:ext cx="5181600" cy="609600"/>
            <a:chOff x="76200" y="819150"/>
            <a:chExt cx="5181600" cy="609600"/>
          </a:xfrm>
        </p:grpSpPr>
        <p:sp>
          <p:nvSpPr>
            <p:cNvPr id="5" name="标题 8"/>
            <p:cNvSpPr txBox="1">
              <a:spLocks/>
            </p:cNvSpPr>
            <p:nvPr/>
          </p:nvSpPr>
          <p:spPr>
            <a:xfrm>
              <a:off x="1143000" y="819150"/>
              <a:ext cx="4114800" cy="609600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  <a:cs typeface="+mj-cs"/>
                </a:rPr>
                <a:t> </a:t>
              </a:r>
              <a:r>
                <a:rPr lang="zh-CN" altLang="en-US" sz="3200" dirty="0">
                  <a:latin typeface="+mj-ea"/>
                  <a:ea typeface="+mj-ea"/>
                  <a:cs typeface="+mj-cs"/>
                </a:rPr>
                <a:t>一</a:t>
              </a:r>
              <a:r>
                <a:rPr lang="zh-CN" altLang="en-US" sz="3200" dirty="0" smtClean="0">
                  <a:latin typeface="+mj-ea"/>
                  <a:ea typeface="+mj-ea"/>
                  <a:cs typeface="+mj-cs"/>
                </a:rPr>
                <a:t>个简单的</a:t>
              </a:r>
              <a:r>
                <a:rPr lang="en-US" altLang="zh-CN" sz="3200" dirty="0" smtClean="0">
                  <a:latin typeface="+mj-ea"/>
                  <a:ea typeface="+mj-ea"/>
                  <a:cs typeface="+mj-cs"/>
                </a:rPr>
                <a:t>C</a:t>
              </a:r>
              <a:r>
                <a:rPr lang="zh-CN" altLang="en-US" sz="3200" dirty="0" smtClean="0">
                  <a:latin typeface="+mj-ea"/>
                  <a:ea typeface="+mj-ea"/>
                  <a:cs typeface="+mj-cs"/>
                </a:rPr>
                <a:t>程序</a:t>
              </a:r>
              <a:endPara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6" name="Picture 4" descr="按扭1-5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" y="895350"/>
              <a:ext cx="10668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矩形 2"/>
          <p:cNvSpPr/>
          <p:nvPr/>
        </p:nvSpPr>
        <p:spPr>
          <a:xfrm>
            <a:off x="764198" y="2124808"/>
            <a:ext cx="7162800" cy="200054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9000"/>
                  <a:lumOff val="71000"/>
                  <a:alpha val="98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01</a:t>
            </a:r>
            <a:r>
              <a:rPr lang="en-US" altLang="zh-CN" dirty="0" smtClean="0">
                <a:solidFill>
                  <a:srgbClr val="0000FF"/>
                </a:solidFill>
              </a:rPr>
              <a:t>  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</a:rPr>
              <a:t>#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include </a:t>
            </a:r>
            <a:r>
              <a:rPr lang="en-US" altLang="zh-CN" dirty="0">
                <a:latin typeface="+mn-ea"/>
                <a:ea typeface="+mn-ea"/>
              </a:rPr>
              <a:t>&lt;stdio.h&gt;</a:t>
            </a:r>
          </a:p>
          <a:p>
            <a:r>
              <a:rPr lang="en-US" altLang="zh-CN" sz="1600" dirty="0">
                <a:latin typeface="+mn-ea"/>
                <a:ea typeface="+mn-ea"/>
              </a:rPr>
              <a:t>02</a:t>
            </a:r>
            <a:endParaRPr lang="zh-CN" altLang="en-US" sz="1600" dirty="0">
              <a:latin typeface="+mn-ea"/>
              <a:ea typeface="+mn-ea"/>
            </a:endParaRPr>
          </a:p>
          <a:p>
            <a:r>
              <a:rPr lang="en-US" altLang="zh-CN" sz="1600" dirty="0">
                <a:latin typeface="+mn-ea"/>
                <a:ea typeface="+mn-ea"/>
              </a:rPr>
              <a:t>03 </a:t>
            </a:r>
            <a:r>
              <a:rPr lang="en-US" altLang="zh-CN" sz="1600" dirty="0" smtClean="0">
                <a:latin typeface="+mn-ea"/>
                <a:ea typeface="+mn-ea"/>
              </a:rPr>
              <a:t> </a:t>
            </a:r>
            <a:r>
              <a:rPr lang="en-US" altLang="zh-CN" dirty="0" err="1" smtClean="0">
                <a:solidFill>
                  <a:srgbClr val="0000FF"/>
                </a:solidFill>
                <a:latin typeface="+mn-ea"/>
                <a:ea typeface="+mn-ea"/>
              </a:rPr>
              <a:t>int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main()</a:t>
            </a:r>
          </a:p>
          <a:p>
            <a:r>
              <a:rPr lang="en-US" altLang="zh-CN" sz="1600" dirty="0">
                <a:latin typeface="+mn-ea"/>
                <a:ea typeface="+mn-ea"/>
              </a:rPr>
              <a:t>04</a:t>
            </a:r>
            <a:r>
              <a:rPr lang="en-US" altLang="zh-CN" dirty="0" smtClean="0">
                <a:latin typeface="+mn-ea"/>
                <a:ea typeface="+mn-ea"/>
              </a:rPr>
              <a:t>  {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sz="1600" dirty="0">
                <a:latin typeface="+mn-ea"/>
                <a:ea typeface="+mn-ea"/>
              </a:rPr>
              <a:t>05</a:t>
            </a:r>
            <a:r>
              <a:rPr lang="en-US" altLang="zh-CN" dirty="0" smtClean="0">
                <a:latin typeface="+mn-ea"/>
                <a:ea typeface="+mn-ea"/>
              </a:rPr>
              <a:t>	</a:t>
            </a:r>
            <a:r>
              <a:rPr lang="en-US" altLang="zh-CN" dirty="0" err="1" smtClean="0">
                <a:latin typeface="+mn-ea"/>
                <a:ea typeface="+mn-ea"/>
              </a:rPr>
              <a:t>printf</a:t>
            </a:r>
            <a:r>
              <a:rPr lang="en-US" altLang="zh-CN" dirty="0">
                <a:latin typeface="+mn-ea"/>
                <a:ea typeface="+mn-ea"/>
              </a:rPr>
              <a:t>("</a:t>
            </a:r>
            <a:r>
              <a:rPr lang="en-US" altLang="zh-CN" dirty="0" err="1">
                <a:latin typeface="+mn-ea"/>
                <a:ea typeface="+mn-ea"/>
              </a:rPr>
              <a:t>Hello,world</a:t>
            </a:r>
            <a:r>
              <a:rPr lang="en-US" altLang="zh-CN" dirty="0">
                <a:latin typeface="+mn-ea"/>
                <a:ea typeface="+mn-ea"/>
              </a:rPr>
              <a:t>! I'm coming!\n</a:t>
            </a:r>
            <a:r>
              <a:rPr lang="en-US" altLang="zh-CN" sz="1200" dirty="0" smtClean="0">
                <a:latin typeface="+mn-ea"/>
                <a:ea typeface="+mn-ea"/>
              </a:rPr>
              <a:t>");</a:t>
            </a:r>
            <a:r>
              <a:rPr lang="en-US" altLang="zh-CN" sz="1200" dirty="0" smtClean="0">
                <a:solidFill>
                  <a:srgbClr val="008000"/>
                </a:solidFill>
                <a:latin typeface="+mn-ea"/>
                <a:ea typeface="+mn-ea"/>
              </a:rPr>
              <a:t>/*</a:t>
            </a:r>
            <a:r>
              <a:rPr lang="zh-CN" altLang="en-US" sz="1200" dirty="0">
                <a:solidFill>
                  <a:srgbClr val="008000"/>
                </a:solidFill>
                <a:latin typeface="+mn-ea"/>
                <a:ea typeface="+mn-ea"/>
              </a:rPr>
              <a:t>输出要显示的字符串*</a:t>
            </a:r>
            <a:r>
              <a:rPr lang="en-US" altLang="zh-CN" sz="1200" dirty="0">
                <a:solidFill>
                  <a:srgbClr val="008000"/>
                </a:solidFill>
                <a:latin typeface="+mn-ea"/>
                <a:ea typeface="+mn-ea"/>
              </a:rPr>
              <a:t>/</a:t>
            </a:r>
          </a:p>
          <a:p>
            <a:r>
              <a:rPr lang="en-US" altLang="zh-CN" sz="1600" dirty="0">
                <a:latin typeface="+mn-ea"/>
                <a:ea typeface="+mn-ea"/>
              </a:rPr>
              <a:t>06</a:t>
            </a:r>
            <a:r>
              <a:rPr lang="en-US" altLang="zh-CN" dirty="0" smtClean="0">
                <a:latin typeface="+mn-ea"/>
                <a:ea typeface="+mn-ea"/>
              </a:rPr>
              <a:t>	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return</a:t>
            </a:r>
            <a:r>
              <a:rPr lang="en-US" altLang="zh-CN" dirty="0" smtClean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0;                           </a:t>
            </a:r>
            <a:r>
              <a:rPr lang="en-US" altLang="zh-CN" sz="1200" dirty="0" smtClean="0">
                <a:solidFill>
                  <a:srgbClr val="008000"/>
                </a:solidFill>
                <a:latin typeface="+mn-ea"/>
                <a:ea typeface="+mn-ea"/>
              </a:rPr>
              <a:t>/*</a:t>
            </a:r>
            <a:r>
              <a:rPr lang="zh-CN" altLang="en-US" sz="1200" dirty="0">
                <a:solidFill>
                  <a:srgbClr val="008000"/>
                </a:solidFill>
                <a:latin typeface="+mn-ea"/>
                <a:ea typeface="+mn-ea"/>
              </a:rPr>
              <a:t>程序返回</a:t>
            </a:r>
            <a:r>
              <a:rPr lang="en-US" altLang="zh-CN" sz="1200" dirty="0">
                <a:solidFill>
                  <a:srgbClr val="008000"/>
                </a:solidFill>
                <a:latin typeface="+mn-ea"/>
                <a:ea typeface="+mn-ea"/>
              </a:rPr>
              <a:t>0*/</a:t>
            </a:r>
          </a:p>
          <a:p>
            <a:pPr marL="342900" indent="-342900">
              <a:buAutoNum type="arabicPlain" startAt="7"/>
            </a:pPr>
            <a:r>
              <a:rPr lang="en-US" altLang="zh-CN" dirty="0" smtClean="0">
                <a:latin typeface="+mn-ea"/>
                <a:ea typeface="+mn-ea"/>
              </a:rPr>
              <a:t>}</a:t>
            </a:r>
            <a:endParaRPr lang="en-US" altLang="zh-CN" dirty="0" smtClean="0">
              <a:latin typeface="+mn-ea"/>
              <a:ea typeface="+mn-ea"/>
            </a:endParaRPr>
          </a:p>
        </p:txBody>
      </p:sp>
      <p:sp>
        <p:nvSpPr>
          <p:cNvPr id="9" name="自选图形 872"/>
          <p:cNvSpPr>
            <a:spLocks noChangeArrowheads="1"/>
          </p:cNvSpPr>
          <p:nvPr/>
        </p:nvSpPr>
        <p:spPr bwMode="auto">
          <a:xfrm>
            <a:off x="1143000" y="2114550"/>
            <a:ext cx="2015394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自选图形 872"/>
          <p:cNvSpPr>
            <a:spLocks noChangeArrowheads="1"/>
          </p:cNvSpPr>
          <p:nvPr/>
        </p:nvSpPr>
        <p:spPr bwMode="auto">
          <a:xfrm>
            <a:off x="1295400" y="2737840"/>
            <a:ext cx="1143000" cy="21522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4269398" y="2036735"/>
            <a:ext cx="2207602" cy="699139"/>
          </a:xfrm>
          <a:prstGeom prst="wedgeRoundRectCallout">
            <a:avLst>
              <a:gd name="adj1" fmla="val -50833"/>
              <a:gd name="adj2" fmla="val 89748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100" dirty="0">
                <a:solidFill>
                  <a:schemeClr val="tx1"/>
                </a:solidFill>
                <a:latin typeface="+mn-ea"/>
              </a:rPr>
              <a:t>第</a:t>
            </a:r>
            <a:r>
              <a:rPr lang="en-US" altLang="zh-CN" sz="1100" dirty="0">
                <a:solidFill>
                  <a:schemeClr val="tx1"/>
                </a:solidFill>
                <a:latin typeface="+mn-ea"/>
              </a:rPr>
              <a:t>4</a:t>
            </a:r>
            <a:r>
              <a:rPr lang="zh-CN" altLang="zh-CN" sz="1100" dirty="0">
                <a:solidFill>
                  <a:schemeClr val="tx1"/>
                </a:solidFill>
                <a:latin typeface="+mn-ea"/>
              </a:rPr>
              <a:t>行和第</a:t>
            </a:r>
            <a:r>
              <a:rPr lang="en-US" altLang="zh-CN" sz="1100" dirty="0">
                <a:solidFill>
                  <a:schemeClr val="tx1"/>
                </a:solidFill>
                <a:latin typeface="+mn-ea"/>
              </a:rPr>
              <a:t>7</a:t>
            </a:r>
            <a:r>
              <a:rPr lang="zh-CN" altLang="zh-CN" sz="1100" dirty="0">
                <a:solidFill>
                  <a:schemeClr val="tx1"/>
                </a:solidFill>
                <a:latin typeface="+mn-ea"/>
              </a:rPr>
              <a:t>行这两个大括号就构成了函数</a:t>
            </a:r>
            <a:r>
              <a:rPr lang="zh-CN" altLang="zh-CN" sz="1100" dirty="0" smtClean="0">
                <a:solidFill>
                  <a:schemeClr val="tx1"/>
                </a:solidFill>
                <a:latin typeface="+mn-ea"/>
              </a:rPr>
              <a:t>体</a:t>
            </a:r>
            <a:r>
              <a:rPr lang="zh-CN" altLang="en-US" sz="1100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zh-CN" sz="1100" dirty="0">
                <a:solidFill>
                  <a:schemeClr val="tx1"/>
                </a:solidFill>
                <a:latin typeface="+mn-ea"/>
              </a:rPr>
              <a:t>第</a:t>
            </a:r>
            <a:r>
              <a:rPr lang="en-US" altLang="zh-CN" sz="1100" dirty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zh-CN" sz="1100" dirty="0">
                <a:solidFill>
                  <a:schemeClr val="tx1"/>
                </a:solidFill>
                <a:latin typeface="+mn-ea"/>
              </a:rPr>
              <a:t>行和第</a:t>
            </a:r>
            <a:r>
              <a:rPr lang="en-US" altLang="zh-CN" sz="1100" dirty="0">
                <a:solidFill>
                  <a:schemeClr val="tx1"/>
                </a:solidFill>
                <a:latin typeface="+mn-ea"/>
              </a:rPr>
              <a:t>6</a:t>
            </a:r>
            <a:r>
              <a:rPr lang="zh-CN" altLang="zh-CN" sz="1100" dirty="0" smtClean="0">
                <a:solidFill>
                  <a:schemeClr val="tx1"/>
                </a:solidFill>
                <a:latin typeface="+mn-ea"/>
              </a:rPr>
              <a:t>行是</a:t>
            </a:r>
            <a:r>
              <a:rPr lang="zh-CN" altLang="zh-CN" sz="1100" dirty="0">
                <a:solidFill>
                  <a:schemeClr val="tx1"/>
                </a:solidFill>
                <a:latin typeface="+mn-ea"/>
              </a:rPr>
              <a:t>函数体中要执行的内容</a:t>
            </a:r>
            <a:endParaRPr lang="zh-CN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自选图形 872"/>
          <p:cNvSpPr>
            <a:spLocks noChangeArrowheads="1"/>
          </p:cNvSpPr>
          <p:nvPr/>
        </p:nvSpPr>
        <p:spPr bwMode="auto">
          <a:xfrm>
            <a:off x="1679331" y="3268616"/>
            <a:ext cx="4186604" cy="522334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7030A0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圆角矩形标注 10"/>
          <p:cNvSpPr/>
          <p:nvPr/>
        </p:nvSpPr>
        <p:spPr bwMode="auto">
          <a:xfrm>
            <a:off x="5029200" y="2774453"/>
            <a:ext cx="1143000" cy="357225"/>
          </a:xfrm>
          <a:prstGeom prst="wedgeRoundRectCallout">
            <a:avLst>
              <a:gd name="adj1" fmla="val -55208"/>
              <a:gd name="adj2" fmla="val 89164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100" dirty="0">
                <a:latin typeface="+mn-lt"/>
                <a:ea typeface="+mn-ea"/>
              </a:rPr>
              <a:t>函数体中的执行语句</a:t>
            </a:r>
            <a:endParaRPr lang="zh-CN" altLang="en-US" sz="1100" dirty="0">
              <a:latin typeface="+mn-lt"/>
              <a:ea typeface="+mn-ea"/>
            </a:endParaRPr>
          </a:p>
        </p:txBody>
      </p:sp>
      <p:sp>
        <p:nvSpPr>
          <p:cNvPr id="22" name="自选图形 872"/>
          <p:cNvSpPr>
            <a:spLocks noChangeArrowheads="1"/>
          </p:cNvSpPr>
          <p:nvPr/>
        </p:nvSpPr>
        <p:spPr bwMode="auto">
          <a:xfrm>
            <a:off x="5931361" y="3288448"/>
            <a:ext cx="1830265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10FC8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圆角矩形标注 18"/>
          <p:cNvSpPr/>
          <p:nvPr/>
        </p:nvSpPr>
        <p:spPr>
          <a:xfrm>
            <a:off x="1555748" y="1544995"/>
            <a:ext cx="1392115" cy="491740"/>
          </a:xfrm>
          <a:prstGeom prst="wedgeRoundRectCallout">
            <a:avLst>
              <a:gd name="adj1" fmla="val -50833"/>
              <a:gd name="adj2" fmla="val 89748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100" dirty="0">
                <a:solidFill>
                  <a:schemeClr val="tx1"/>
                </a:solidFill>
              </a:rPr>
              <a:t>有关的预处理操作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2771042" y="1766230"/>
            <a:ext cx="1427285" cy="453269"/>
          </a:xfrm>
          <a:prstGeom prst="wedgeRoundRectCallout">
            <a:avLst>
              <a:gd name="adj1" fmla="val -50833"/>
              <a:gd name="adj2" fmla="val 89748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100" dirty="0">
                <a:solidFill>
                  <a:schemeClr val="tx1"/>
                </a:solidFill>
                <a:latin typeface="+mn-ea"/>
              </a:rPr>
              <a:t>第</a:t>
            </a:r>
            <a:r>
              <a:rPr lang="en-US" altLang="zh-CN" sz="1100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zh-CN" sz="1100" dirty="0">
                <a:solidFill>
                  <a:schemeClr val="tx1"/>
                </a:solidFill>
                <a:latin typeface="+mn-ea"/>
              </a:rPr>
              <a:t>行是一个空行</a:t>
            </a:r>
            <a:endParaRPr lang="zh-CN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2261089" y="2241260"/>
            <a:ext cx="1701311" cy="376695"/>
          </a:xfrm>
          <a:prstGeom prst="wedgeRoundRectCallout">
            <a:avLst>
              <a:gd name="adj1" fmla="val -50833"/>
              <a:gd name="adj2" fmla="val 89748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100" dirty="0">
                <a:solidFill>
                  <a:schemeClr val="tx1"/>
                </a:solidFill>
                <a:latin typeface="+mn-ea"/>
              </a:rPr>
              <a:t>声明</a:t>
            </a:r>
            <a:r>
              <a:rPr lang="en-US" altLang="zh-CN" sz="1100" dirty="0">
                <a:solidFill>
                  <a:schemeClr val="tx1"/>
                </a:solidFill>
                <a:latin typeface="+mn-ea"/>
              </a:rPr>
              <a:t>main</a:t>
            </a:r>
            <a:r>
              <a:rPr lang="zh-CN" altLang="zh-CN" sz="1100" dirty="0" smtClean="0">
                <a:solidFill>
                  <a:schemeClr val="tx1"/>
                </a:solidFill>
                <a:latin typeface="+mn-ea"/>
              </a:rPr>
              <a:t>函数</a:t>
            </a:r>
            <a:r>
              <a:rPr lang="zh-CN" altLang="en-US" sz="1100" dirty="0" smtClean="0">
                <a:solidFill>
                  <a:schemeClr val="tx1"/>
                </a:solidFill>
                <a:latin typeface="+mn-ea"/>
                <a:hlinkClick r:id="rId3" action="ppaction://hlinksldjump"/>
              </a:rPr>
              <a:t>幻灯片 </a:t>
            </a:r>
            <a:r>
              <a:rPr lang="en-US" altLang="zh-CN" sz="1100" dirty="0" smtClean="0">
                <a:solidFill>
                  <a:schemeClr val="tx1"/>
                </a:solidFill>
                <a:latin typeface="+mn-ea"/>
                <a:hlinkClick r:id="rId3" action="ppaction://hlinksldjump"/>
              </a:rPr>
              <a:t>19</a:t>
            </a:r>
            <a:endParaRPr lang="zh-CN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圆角矩形标注 24"/>
          <p:cNvSpPr/>
          <p:nvPr/>
        </p:nvSpPr>
        <p:spPr bwMode="auto">
          <a:xfrm>
            <a:off x="6675560" y="2774453"/>
            <a:ext cx="1143000" cy="357225"/>
          </a:xfrm>
          <a:prstGeom prst="wedgeRoundRectCallout">
            <a:avLst>
              <a:gd name="adj1" fmla="val -55208"/>
              <a:gd name="adj2" fmla="val 89164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100" dirty="0"/>
              <a:t>代码的注释</a:t>
            </a:r>
            <a:endParaRPr lang="zh-CN" altLang="en-US" sz="1100" dirty="0"/>
          </a:p>
        </p:txBody>
      </p:sp>
      <p:sp>
        <p:nvSpPr>
          <p:cNvPr id="26" name="自选图形 872"/>
          <p:cNvSpPr>
            <a:spLocks noChangeArrowheads="1"/>
          </p:cNvSpPr>
          <p:nvPr/>
        </p:nvSpPr>
        <p:spPr bwMode="auto">
          <a:xfrm>
            <a:off x="1185006" y="3019379"/>
            <a:ext cx="4680929" cy="114037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18" grpId="0" animBg="1"/>
      <p:bldP spid="20" grpId="0" animBg="1"/>
      <p:bldP spid="11" grpId="0" animBg="1"/>
      <p:bldP spid="22" grpId="0" animBg="1"/>
      <p:bldP spid="19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车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1885950"/>
            <a:ext cx="3200400" cy="1329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2445" y="1925421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语言概述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7544" y="1925421"/>
            <a:ext cx="3659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完整的</a:t>
            </a:r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语言程序</a:t>
            </a:r>
          </a:p>
        </p:txBody>
      </p:sp>
    </p:spTree>
    <p:extLst>
      <p:ext uri="{BB962C8B-B14F-4D97-AF65-F5344CB8AC3E}">
        <p14:creationId xmlns:p14="http://schemas.microsoft.com/office/powerpoint/2010/main" xmlns="" val="2823609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3602" y="971550"/>
            <a:ext cx="8305800" cy="40010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9000"/>
                  <a:lumOff val="71000"/>
                  <a:alpha val="98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wrap="square">
            <a:spAutoFit/>
          </a:bodyPr>
          <a:lstStyle/>
          <a:p>
            <a:pPr lvl="0"/>
            <a:r>
              <a:rPr lang="en-US" altLang="zh-CN" sz="1000" dirty="0"/>
              <a:t>#include&lt;</a:t>
            </a:r>
            <a:r>
              <a:rPr lang="en-US" altLang="zh-CN" sz="1000" dirty="0" err="1"/>
              <a:t>stdio.h</a:t>
            </a:r>
            <a:r>
              <a:rPr lang="en-US" altLang="zh-CN" sz="1000" dirty="0"/>
              <a:t>&gt;						</a:t>
            </a:r>
            <a:endParaRPr lang="en-US" altLang="zh-CN" sz="1000" dirty="0" smtClean="0"/>
          </a:p>
          <a:p>
            <a:pPr lvl="0"/>
            <a:r>
              <a:rPr lang="en-US" altLang="zh-CN" sz="1200" b="1" dirty="0" smtClean="0">
                <a:solidFill>
                  <a:srgbClr val="FF0000"/>
                </a:solidFill>
              </a:rPr>
              <a:t>#</a:t>
            </a:r>
            <a:r>
              <a:rPr lang="en-US" altLang="zh-CN" sz="1200" b="1" dirty="0">
                <a:solidFill>
                  <a:srgbClr val="FF0000"/>
                </a:solidFill>
              </a:rPr>
              <a:t>define Height 10</a:t>
            </a:r>
            <a:r>
              <a:rPr lang="en-US" altLang="zh-CN" sz="1000" dirty="0"/>
              <a:t>						</a:t>
            </a:r>
          </a:p>
          <a:p>
            <a:pPr lvl="0"/>
            <a:r>
              <a:rPr lang="en-US" altLang="zh-CN" sz="1200" b="1" dirty="0" err="1" smtClean="0">
                <a:solidFill>
                  <a:srgbClr val="20A31D"/>
                </a:solidFill>
              </a:rPr>
              <a:t>int</a:t>
            </a:r>
            <a:r>
              <a:rPr lang="en-US" altLang="zh-CN" sz="1200" b="1" dirty="0" smtClean="0">
                <a:solidFill>
                  <a:srgbClr val="20A31D"/>
                </a:solidFill>
              </a:rPr>
              <a:t> </a:t>
            </a:r>
            <a:r>
              <a:rPr lang="en-US" altLang="zh-CN" sz="1200" b="1" dirty="0">
                <a:solidFill>
                  <a:srgbClr val="20A31D"/>
                </a:solidFill>
              </a:rPr>
              <a:t>calculate(</a:t>
            </a:r>
            <a:r>
              <a:rPr lang="en-US" altLang="zh-CN" sz="1200" b="1" dirty="0" err="1">
                <a:solidFill>
                  <a:srgbClr val="20A31D"/>
                </a:solidFill>
              </a:rPr>
              <a:t>int</a:t>
            </a:r>
            <a:r>
              <a:rPr lang="en-US" altLang="zh-CN" sz="1200" b="1" dirty="0">
                <a:solidFill>
                  <a:srgbClr val="20A31D"/>
                </a:solidFill>
              </a:rPr>
              <a:t> Long, </a:t>
            </a:r>
            <a:r>
              <a:rPr lang="en-US" altLang="zh-CN" sz="1200" b="1" dirty="0" err="1">
                <a:solidFill>
                  <a:srgbClr val="20A31D"/>
                </a:solidFill>
              </a:rPr>
              <a:t>int</a:t>
            </a:r>
            <a:r>
              <a:rPr lang="en-US" altLang="zh-CN" sz="1200" b="1" dirty="0">
                <a:solidFill>
                  <a:srgbClr val="20A31D"/>
                </a:solidFill>
              </a:rPr>
              <a:t> Width);	</a:t>
            </a:r>
            <a:r>
              <a:rPr lang="zh-CN" altLang="en-US" sz="1200" b="1" dirty="0" smtClean="0">
                <a:solidFill>
                  <a:srgbClr val="20A31D"/>
                </a:solidFill>
                <a:hlinkClick r:id="rId2" action="ppaction://hlinksldjump"/>
              </a:rPr>
              <a:t>点餐 </a:t>
            </a:r>
            <a:r>
              <a:rPr lang="en-US" altLang="zh-CN" sz="1200" b="1" dirty="0" smtClean="0">
                <a:solidFill>
                  <a:srgbClr val="20A31D"/>
                </a:solidFill>
                <a:hlinkClick r:id="rId2" action="ppaction://hlinksldjump"/>
              </a:rPr>
              <a:t>21</a:t>
            </a:r>
            <a:r>
              <a:rPr lang="en-US" altLang="zh-CN" sz="1000" dirty="0"/>
              <a:t>		</a:t>
            </a:r>
            <a:endParaRPr lang="en-US" altLang="zh-CN" sz="1000" dirty="0" smtClean="0"/>
          </a:p>
          <a:p>
            <a:pPr lvl="0"/>
            <a:r>
              <a:rPr lang="en-US" altLang="zh-CN" sz="1000" dirty="0" err="1" smtClean="0"/>
              <a:t>int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main()								</a:t>
            </a:r>
            <a:r>
              <a:rPr lang="en-US" altLang="zh-CN" sz="1000" dirty="0" smtClean="0"/>
              <a:t> </a:t>
            </a:r>
          </a:p>
          <a:p>
            <a:pPr lvl="0"/>
            <a:r>
              <a:rPr lang="en-US" altLang="zh-CN" sz="1000" dirty="0" smtClean="0"/>
              <a:t>{</a:t>
            </a:r>
            <a:endParaRPr lang="zh-CN" altLang="zh-CN" sz="1000" dirty="0"/>
          </a:p>
          <a:p>
            <a:pPr lvl="0"/>
            <a:r>
              <a:rPr lang="en-US" altLang="zh-CN" sz="1000" dirty="0" smtClean="0"/>
              <a:t>	</a:t>
            </a:r>
            <a:r>
              <a:rPr lang="en-US" altLang="zh-CN" sz="1200" b="1" dirty="0" err="1" smtClean="0">
                <a:solidFill>
                  <a:schemeClr val="accent5">
                    <a:lumMod val="75000"/>
                  </a:schemeClr>
                </a:solidFill>
              </a:rPr>
              <a:t>int</a:t>
            </a:r>
            <a:r>
              <a:rPr lang="en-US" altLang="zh-CN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1200" b="1" dirty="0" err="1">
                <a:solidFill>
                  <a:schemeClr val="accent5">
                    <a:lumMod val="75000"/>
                  </a:schemeClr>
                </a:solidFill>
              </a:rPr>
              <a:t>m_Long</a:t>
            </a:r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;		</a:t>
            </a:r>
            <a:endParaRPr lang="en-US" altLang="zh-CN" sz="12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altLang="zh-CN" sz="1200" b="1" dirty="0" err="1" smtClean="0">
                <a:solidFill>
                  <a:schemeClr val="accent5">
                    <a:lumMod val="75000"/>
                  </a:schemeClr>
                </a:solidFill>
              </a:rPr>
              <a:t>int</a:t>
            </a:r>
            <a:r>
              <a:rPr lang="en-US" altLang="zh-CN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1200" b="1" dirty="0" err="1">
                <a:solidFill>
                  <a:schemeClr val="accent5">
                    <a:lumMod val="75000"/>
                  </a:schemeClr>
                </a:solidFill>
              </a:rPr>
              <a:t>m_Width</a:t>
            </a:r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;						</a:t>
            </a:r>
            <a:endParaRPr lang="en-US" altLang="zh-CN" sz="12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0"/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altLang="zh-CN" sz="1200" b="1" dirty="0" err="1" smtClean="0">
                <a:solidFill>
                  <a:schemeClr val="accent5">
                    <a:lumMod val="75000"/>
                  </a:schemeClr>
                </a:solidFill>
              </a:rPr>
              <a:t>int</a:t>
            </a:r>
            <a:r>
              <a:rPr lang="en-US" altLang="zh-CN" sz="1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</a:rPr>
              <a:t>result;</a:t>
            </a:r>
            <a:r>
              <a:rPr lang="en-US" altLang="zh-CN" sz="1000" dirty="0"/>
              <a:t>								</a:t>
            </a:r>
            <a:r>
              <a:rPr lang="en-US" altLang="zh-CN" sz="1000" dirty="0" err="1"/>
              <a:t>printf</a:t>
            </a:r>
            <a:r>
              <a:rPr lang="en-US" altLang="zh-CN" sz="1000" dirty="0"/>
              <a:t>("</a:t>
            </a:r>
            <a:r>
              <a:rPr lang="zh-CN" altLang="zh-CN" sz="1000" dirty="0"/>
              <a:t>长方体的高度为：</a:t>
            </a:r>
            <a:r>
              <a:rPr lang="en-US" altLang="zh-CN" sz="1000" dirty="0"/>
              <a:t>%d\</a:t>
            </a:r>
            <a:r>
              <a:rPr lang="en-US" altLang="zh-CN" sz="1000" dirty="0" err="1"/>
              <a:t>n",Height</a:t>
            </a:r>
            <a:r>
              <a:rPr lang="en-US" altLang="zh-CN" sz="1000" dirty="0"/>
              <a:t>);				</a:t>
            </a:r>
            <a:endParaRPr lang="en-US" altLang="zh-CN" sz="1000" dirty="0" smtClean="0"/>
          </a:p>
          <a:p>
            <a:pPr lvl="0"/>
            <a:r>
              <a:rPr lang="en-US" altLang="zh-CN" sz="1000" dirty="0"/>
              <a:t>	</a:t>
            </a:r>
            <a:r>
              <a:rPr lang="en-US" altLang="zh-CN" sz="1000" dirty="0" err="1" smtClean="0"/>
              <a:t>printf</a:t>
            </a:r>
            <a:r>
              <a:rPr lang="en-US" altLang="zh-CN" sz="1000" dirty="0"/>
              <a:t>("</a:t>
            </a:r>
            <a:r>
              <a:rPr lang="zh-CN" altLang="zh-CN" sz="1000" dirty="0"/>
              <a:t>请输入长度</a:t>
            </a:r>
            <a:r>
              <a:rPr lang="en-US" altLang="zh-CN" sz="1000" dirty="0"/>
              <a:t>\n");						</a:t>
            </a:r>
            <a:r>
              <a:rPr lang="en-US" altLang="zh-CN" sz="1200" b="1" dirty="0" err="1" smtClean="0">
                <a:solidFill>
                  <a:srgbClr val="E10FC8"/>
                </a:solidFill>
              </a:rPr>
              <a:t>scanf</a:t>
            </a:r>
            <a:r>
              <a:rPr lang="en-US" altLang="zh-CN" sz="1200" b="1" dirty="0">
                <a:solidFill>
                  <a:srgbClr val="E10FC8"/>
                </a:solidFill>
              </a:rPr>
              <a:t>("%d",&amp;</a:t>
            </a:r>
            <a:r>
              <a:rPr lang="en-US" altLang="zh-CN" sz="1200" b="1" dirty="0" err="1">
                <a:solidFill>
                  <a:srgbClr val="E10FC8"/>
                </a:solidFill>
              </a:rPr>
              <a:t>m_Long</a:t>
            </a:r>
            <a:r>
              <a:rPr lang="en-US" altLang="zh-CN" sz="1200" b="1" dirty="0">
                <a:solidFill>
                  <a:srgbClr val="E10FC8"/>
                </a:solidFill>
              </a:rPr>
              <a:t>);	</a:t>
            </a:r>
            <a:r>
              <a:rPr lang="en-US" altLang="zh-CN" sz="1000" dirty="0"/>
              <a:t>				</a:t>
            </a:r>
            <a:endParaRPr lang="en-US" altLang="zh-CN" sz="1000" dirty="0" smtClean="0"/>
          </a:p>
          <a:p>
            <a:pPr lvl="0"/>
            <a:r>
              <a:rPr lang="en-US" altLang="zh-CN" sz="1000" dirty="0"/>
              <a:t>	</a:t>
            </a:r>
            <a:r>
              <a:rPr lang="en-US" altLang="zh-CN" sz="1000" dirty="0" err="1" smtClean="0"/>
              <a:t>printf</a:t>
            </a:r>
            <a:r>
              <a:rPr lang="en-US" altLang="zh-CN" sz="1000" dirty="0"/>
              <a:t>("</a:t>
            </a:r>
            <a:r>
              <a:rPr lang="zh-CN" altLang="zh-CN" sz="1000" dirty="0"/>
              <a:t>请输入宽度</a:t>
            </a:r>
            <a:r>
              <a:rPr lang="en-US" altLang="zh-CN" sz="1000" dirty="0"/>
              <a:t>\n");						</a:t>
            </a:r>
            <a:r>
              <a:rPr lang="en-US" altLang="zh-CN" sz="1000" dirty="0" err="1" smtClean="0"/>
              <a:t>scanf</a:t>
            </a:r>
            <a:r>
              <a:rPr lang="en-US" altLang="zh-CN" sz="1000" dirty="0"/>
              <a:t>("%d",&amp;</a:t>
            </a:r>
            <a:r>
              <a:rPr lang="en-US" altLang="zh-CN" sz="1000" dirty="0" err="1"/>
              <a:t>m_Width</a:t>
            </a:r>
            <a:r>
              <a:rPr lang="en-US" altLang="zh-CN" sz="1000" dirty="0"/>
              <a:t>);				 </a:t>
            </a:r>
            <a:endParaRPr lang="zh-CN" altLang="zh-CN" sz="1000" dirty="0"/>
          </a:p>
          <a:p>
            <a:pPr lvl="0"/>
            <a:r>
              <a:rPr lang="en-US" altLang="zh-CN" sz="1000" dirty="0"/>
              <a:t>	</a:t>
            </a:r>
            <a:r>
              <a:rPr lang="en-US" altLang="zh-CN" sz="1000" dirty="0" smtClean="0"/>
              <a:t>result=calculate(</a:t>
            </a:r>
            <a:r>
              <a:rPr lang="en-US" altLang="zh-CN" sz="1000" dirty="0" err="1" smtClean="0"/>
              <a:t>m_Long,m_Width</a:t>
            </a:r>
            <a:r>
              <a:rPr lang="en-US" altLang="zh-CN" sz="1000" dirty="0"/>
              <a:t>);					</a:t>
            </a:r>
            <a:endParaRPr lang="en-US" altLang="zh-CN" sz="1000" dirty="0" smtClean="0"/>
          </a:p>
          <a:p>
            <a:pPr lvl="0"/>
            <a:r>
              <a:rPr lang="en-US" altLang="zh-CN" sz="1000" dirty="0"/>
              <a:t>	</a:t>
            </a:r>
            <a:r>
              <a:rPr lang="en-US" altLang="zh-CN" sz="1000" dirty="0" err="1" smtClean="0"/>
              <a:t>printf</a:t>
            </a:r>
            <a:r>
              <a:rPr lang="en-US" altLang="zh-CN" sz="1000" dirty="0"/>
              <a:t>("</a:t>
            </a:r>
            <a:r>
              <a:rPr lang="zh-CN" altLang="zh-CN" sz="1000" dirty="0"/>
              <a:t>长方体的体积是：</a:t>
            </a:r>
            <a:r>
              <a:rPr lang="en-US" altLang="zh-CN" sz="1000" dirty="0"/>
              <a:t>");						</a:t>
            </a:r>
            <a:r>
              <a:rPr lang="en-US" altLang="zh-CN" sz="1000" dirty="0" err="1"/>
              <a:t>printf</a:t>
            </a:r>
            <a:r>
              <a:rPr lang="en-US" altLang="zh-CN" sz="1000" dirty="0"/>
              <a:t>("%d\</a:t>
            </a:r>
            <a:r>
              <a:rPr lang="en-US" altLang="zh-CN" sz="1000" dirty="0" err="1"/>
              <a:t>n",result</a:t>
            </a:r>
            <a:r>
              <a:rPr lang="en-US" altLang="zh-CN" sz="1000" dirty="0"/>
              <a:t>);							return 0;							</a:t>
            </a:r>
            <a:endParaRPr lang="en-US" altLang="zh-CN" sz="1000" dirty="0" smtClean="0"/>
          </a:p>
          <a:p>
            <a:pPr lvl="0"/>
            <a:r>
              <a:rPr lang="en-US" altLang="zh-CN" sz="1000" dirty="0" smtClean="0"/>
              <a:t>}</a:t>
            </a:r>
            <a:endParaRPr lang="zh-CN" altLang="zh-CN" sz="1000" dirty="0"/>
          </a:p>
          <a:p>
            <a:pPr lvl="0"/>
            <a:r>
              <a:rPr lang="en-US" altLang="zh-CN" sz="1000" dirty="0"/>
              <a:t> </a:t>
            </a:r>
            <a:r>
              <a:rPr lang="en-US" altLang="zh-CN" sz="1000" dirty="0" err="1" smtClean="0"/>
              <a:t>int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calculate(</a:t>
            </a:r>
            <a:r>
              <a:rPr lang="en-US" altLang="zh-CN" sz="1000" dirty="0" err="1"/>
              <a:t>int</a:t>
            </a:r>
            <a:r>
              <a:rPr lang="en-US" altLang="zh-CN" sz="1000" dirty="0"/>
              <a:t> Long, </a:t>
            </a:r>
            <a:r>
              <a:rPr lang="en-US" altLang="zh-CN" sz="1000" dirty="0" err="1"/>
              <a:t>int</a:t>
            </a:r>
            <a:r>
              <a:rPr lang="en-US" altLang="zh-CN" sz="1000" dirty="0"/>
              <a:t> Width)				</a:t>
            </a:r>
            <a:endParaRPr lang="en-US" altLang="zh-CN" sz="1000" dirty="0" smtClean="0"/>
          </a:p>
          <a:p>
            <a:pPr lvl="0"/>
            <a:r>
              <a:rPr lang="en-US" altLang="zh-CN" sz="1000" dirty="0" smtClean="0"/>
              <a:t> {</a:t>
            </a:r>
            <a:endParaRPr lang="zh-CN" altLang="zh-CN" sz="1000" dirty="0"/>
          </a:p>
          <a:p>
            <a:pPr lvl="0"/>
            <a:r>
              <a:rPr lang="en-US" altLang="zh-CN" sz="1000" dirty="0"/>
              <a:t>	</a:t>
            </a:r>
            <a:r>
              <a:rPr lang="en-US" altLang="zh-CN" sz="1200" b="1" dirty="0" err="1" smtClean="0">
                <a:solidFill>
                  <a:srgbClr val="7030A0"/>
                </a:solidFill>
              </a:rPr>
              <a:t>int</a:t>
            </a:r>
            <a:r>
              <a:rPr lang="en-US" altLang="zh-CN" sz="12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1200" b="1" dirty="0">
                <a:solidFill>
                  <a:srgbClr val="7030A0"/>
                </a:solidFill>
              </a:rPr>
              <a:t>result = Long*Width*Height;	</a:t>
            </a:r>
            <a:r>
              <a:rPr lang="en-US" altLang="zh-CN" sz="1000" dirty="0"/>
              <a:t>				</a:t>
            </a:r>
            <a:endParaRPr lang="en-US" altLang="zh-CN" sz="1000" dirty="0" smtClean="0"/>
          </a:p>
          <a:p>
            <a:pPr lvl="0"/>
            <a:r>
              <a:rPr lang="en-US" altLang="zh-CN" sz="1000" dirty="0"/>
              <a:t>	</a:t>
            </a:r>
            <a:r>
              <a:rPr lang="en-US" altLang="zh-CN" sz="1000" dirty="0" smtClean="0"/>
              <a:t>return </a:t>
            </a:r>
            <a:r>
              <a:rPr lang="en-US" altLang="zh-CN" sz="1000" dirty="0"/>
              <a:t>result;					</a:t>
            </a:r>
          </a:p>
          <a:p>
            <a:pPr lvl="0"/>
            <a:r>
              <a:rPr lang="en-US" altLang="zh-CN" sz="1000" dirty="0" smtClean="0"/>
              <a:t>}</a:t>
            </a:r>
          </a:p>
          <a:p>
            <a:pPr lvl="0"/>
            <a:r>
              <a:rPr lang="zh-CN" altLang="en-US" sz="1000" dirty="0" smtClean="0">
                <a:hlinkClick r:id="rId3" action="ppaction://hlinksldjump"/>
              </a:rPr>
              <a:t>幻灯片 </a:t>
            </a:r>
            <a:r>
              <a:rPr lang="en-US" altLang="zh-CN" sz="1000" dirty="0" smtClean="0">
                <a:hlinkClick r:id="rId3" action="ppaction://hlinksldjump"/>
              </a:rPr>
              <a:t>24</a:t>
            </a:r>
            <a:endParaRPr lang="zh-CN" altLang="zh-CN" sz="1000" dirty="0"/>
          </a:p>
        </p:txBody>
      </p:sp>
    </p:spTree>
    <p:extLst>
      <p:ext uri="{BB962C8B-B14F-4D97-AF65-F5344CB8AC3E}">
        <p14:creationId xmlns:p14="http://schemas.microsoft.com/office/powerpoint/2010/main" xmlns="" val="38797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16475" y="1589891"/>
            <a:ext cx="2030173" cy="2898078"/>
          </a:xfrm>
          <a:prstGeom prst="rect">
            <a:avLst/>
          </a:prstGeom>
        </p:spPr>
      </p:pic>
      <p:pic>
        <p:nvPicPr>
          <p:cNvPr id="7" name="图片 6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581150"/>
            <a:ext cx="1555143" cy="2209800"/>
          </a:xfrm>
          <a:prstGeom prst="rect">
            <a:avLst/>
          </a:prstGeom>
        </p:spPr>
      </p:pic>
      <p:pic>
        <p:nvPicPr>
          <p:cNvPr id="8" name="图片 7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3257550"/>
            <a:ext cx="1219200" cy="1597905"/>
          </a:xfrm>
          <a:prstGeom prst="rect">
            <a:avLst/>
          </a:prstGeom>
        </p:spPr>
      </p:pic>
      <p:sp>
        <p:nvSpPr>
          <p:cNvPr id="25" name="椭圆形标注 24"/>
          <p:cNvSpPr/>
          <p:nvPr/>
        </p:nvSpPr>
        <p:spPr>
          <a:xfrm>
            <a:off x="5715000" y="1885950"/>
            <a:ext cx="533400" cy="1066800"/>
          </a:xfrm>
          <a:prstGeom prst="wedgeEllipseCallout">
            <a:avLst>
              <a:gd name="adj1" fmla="val 71799"/>
              <a:gd name="adj2" fmla="val -1188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</a:rPr>
              <a:t>想吃什么尽管说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26" name="图片 25" descr="5.jp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5075" y="1207268"/>
            <a:ext cx="5253954" cy="3714750"/>
          </a:xfrm>
          <a:prstGeom prst="rect">
            <a:avLst/>
          </a:prstGeom>
        </p:spPr>
      </p:pic>
      <p:sp>
        <p:nvSpPr>
          <p:cNvPr id="27" name="椭圆形标注 26"/>
          <p:cNvSpPr/>
          <p:nvPr/>
        </p:nvSpPr>
        <p:spPr>
          <a:xfrm>
            <a:off x="5257800" y="1581150"/>
            <a:ext cx="838200" cy="1295400"/>
          </a:xfrm>
          <a:prstGeom prst="wedgeEllipseCallout">
            <a:avLst>
              <a:gd name="adj1" fmla="val -80546"/>
              <a:gd name="adj2" fmla="val -1013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solidFill>
                  <a:schemeClr val="tx1"/>
                </a:solidFill>
              </a:rPr>
              <a:t>我把你点的菜做好了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593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69178" y="1925421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语言程序格式</a:t>
            </a:r>
          </a:p>
        </p:txBody>
      </p:sp>
    </p:spTree>
    <p:extLst>
      <p:ext uri="{BB962C8B-B14F-4D97-AF65-F5344CB8AC3E}">
        <p14:creationId xmlns:p14="http://schemas.microsoft.com/office/powerpoint/2010/main" xmlns="" val="31937285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 bwMode="auto">
          <a:xfrm>
            <a:off x="3200400" y="2038350"/>
            <a:ext cx="2209800" cy="1828800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600" dirty="0" smtClean="0">
                <a:ln>
                  <a:solidFill>
                    <a:srgbClr val="FF0000"/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rPr>
              <a:t>C</a:t>
            </a:r>
            <a:r>
              <a:rPr lang="zh-CN" altLang="en-US" sz="3600" dirty="0" smtClean="0">
                <a:ln>
                  <a:solidFill>
                    <a:srgbClr val="FF0000"/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</a:rPr>
              <a:t>语言程序</a:t>
            </a:r>
            <a:endParaRPr lang="en-US" altLang="zh-CN" sz="3600" dirty="0" smtClean="0">
              <a:ln>
                <a:solidFill>
                  <a:srgbClr val="FF0000"/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2000" dirty="0" smtClean="0">
                <a:ln>
                  <a:solidFill>
                    <a:srgbClr val="FF0000"/>
                  </a:solidFill>
                </a:ln>
                <a:solidFill>
                  <a:srgbClr val="00B0F0"/>
                </a:solidFill>
                <a:hlinkClick r:id="rId2" action="ppaction://hlinksldjump"/>
              </a:rPr>
              <a:t>幻灯片 </a:t>
            </a:r>
            <a:r>
              <a:rPr lang="en-US" altLang="zh-CN" sz="2000" dirty="0" smtClean="0">
                <a:ln>
                  <a:solidFill>
                    <a:srgbClr val="FF0000"/>
                  </a:solidFill>
                </a:ln>
                <a:solidFill>
                  <a:srgbClr val="00B0F0"/>
                </a:solidFill>
                <a:hlinkClick r:id="rId2" action="ppaction://hlinksldjump"/>
              </a:rPr>
              <a:t>21</a:t>
            </a:r>
            <a:endParaRPr lang="zh-CN" altLang="en-US" sz="2000" dirty="0">
              <a:ln>
                <a:solidFill>
                  <a:srgbClr val="FF000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3" name="椭圆 2"/>
          <p:cNvSpPr/>
          <p:nvPr/>
        </p:nvSpPr>
        <p:spPr bwMode="auto">
          <a:xfrm rot="18237386">
            <a:off x="2214485" y="1716405"/>
            <a:ext cx="1066800" cy="111761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60000"/>
                <a:lumOff val="4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 smtClean="0"/>
              <a:t>主函数</a:t>
            </a:r>
            <a:r>
              <a:rPr lang="en-US" altLang="zh-CN" dirty="0" smtClean="0"/>
              <a:t>main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 bwMode="auto">
          <a:xfrm rot="2357316">
            <a:off x="5262484" y="1716404"/>
            <a:ext cx="1066800" cy="111761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zh-CN" sz="1400" b="1" dirty="0"/>
              <a:t>函数体的内容在大括号中</a:t>
            </a:r>
            <a:endParaRPr lang="zh-CN" altLang="en-US" sz="1400" b="1" dirty="0"/>
          </a:p>
        </p:txBody>
      </p:sp>
      <p:sp>
        <p:nvSpPr>
          <p:cNvPr id="6" name="椭圆 5"/>
          <p:cNvSpPr/>
          <p:nvPr/>
        </p:nvSpPr>
        <p:spPr bwMode="auto">
          <a:xfrm rot="18897453">
            <a:off x="5258002" y="3144257"/>
            <a:ext cx="1066800" cy="111761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zh-CN" sz="1400" b="1" dirty="0" smtClean="0"/>
              <a:t>每个</a:t>
            </a:r>
            <a:r>
              <a:rPr lang="zh-CN" altLang="zh-CN" sz="1400" b="1" dirty="0"/>
              <a:t>执行语句都以分号结尾</a:t>
            </a:r>
            <a:endParaRPr lang="zh-CN" altLang="en-US" sz="1400" b="1" dirty="0"/>
          </a:p>
        </p:txBody>
      </p:sp>
      <p:sp>
        <p:nvSpPr>
          <p:cNvPr id="7" name="椭圆 6"/>
          <p:cNvSpPr/>
          <p:nvPr/>
        </p:nvSpPr>
        <p:spPr bwMode="auto">
          <a:xfrm rot="21441729">
            <a:off x="3771900" y="3922360"/>
            <a:ext cx="1066800" cy="111761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zh-CN" sz="1400" b="1" dirty="0"/>
              <a:t>英文字符大小不通用</a:t>
            </a:r>
            <a:endParaRPr lang="zh-CN" altLang="en-US" sz="1400" b="1" dirty="0"/>
          </a:p>
        </p:txBody>
      </p:sp>
      <p:sp>
        <p:nvSpPr>
          <p:cNvPr id="8" name="椭圆 7"/>
          <p:cNvSpPr/>
          <p:nvPr/>
        </p:nvSpPr>
        <p:spPr bwMode="auto">
          <a:xfrm rot="2357316">
            <a:off x="2366882" y="3256924"/>
            <a:ext cx="1066800" cy="111761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zh-CN" sz="1400" b="1" dirty="0"/>
              <a:t>空格和空行的使</a:t>
            </a:r>
            <a:r>
              <a:rPr lang="zh-CN" altLang="zh-CN" sz="1400" b="1" dirty="0" smtClean="0"/>
              <a:t>用</a:t>
            </a:r>
            <a:r>
              <a:rPr lang="zh-CN" altLang="en-US" sz="1400" b="1" dirty="0" smtClean="0">
                <a:hlinkClick r:id="rId3" action="ppaction://hlinksldjump"/>
              </a:rPr>
              <a:t>幻灯片 </a:t>
            </a:r>
            <a:r>
              <a:rPr lang="en-US" altLang="zh-CN" sz="1400" b="1" dirty="0" smtClean="0">
                <a:hlinkClick r:id="rId3" action="ppaction://hlinksldjump"/>
              </a:rPr>
              <a:t>18</a:t>
            </a:r>
            <a:endParaRPr lang="zh-CN" altLang="en-US" sz="1400" b="1" dirty="0"/>
          </a:p>
        </p:txBody>
      </p:sp>
      <p:sp>
        <p:nvSpPr>
          <p:cNvPr id="9" name="椭圆 8"/>
          <p:cNvSpPr/>
          <p:nvPr/>
        </p:nvSpPr>
        <p:spPr bwMode="auto">
          <a:xfrm>
            <a:off x="3786246" y="878204"/>
            <a:ext cx="1066800" cy="111761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40000"/>
                <a:lumOff val="6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dirty="0"/>
              <a:t>C</a:t>
            </a:r>
            <a:r>
              <a:rPr lang="zh-CN" altLang="zh-CN" sz="1200" dirty="0"/>
              <a:t>程序整体是由函数构成的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8152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8684" y="19254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语言开发环境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3200400" cy="6096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Visual C++6.0</a:t>
            </a:r>
            <a:endParaRPr lang="zh-CN" altLang="en-US" sz="32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95400" y="1758950"/>
            <a:ext cx="1625600" cy="1841500"/>
            <a:chOff x="1295400" y="1758950"/>
            <a:chExt cx="1625600" cy="1841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95400" y="1758950"/>
              <a:ext cx="1625600" cy="1625600"/>
            </a:xfrm>
            <a:prstGeom prst="rect">
              <a:avLst/>
            </a:prstGeom>
          </p:spPr>
        </p:pic>
        <p:sp>
          <p:nvSpPr>
            <p:cNvPr id="5" name="流程图: 过程 4"/>
            <p:cNvSpPr/>
            <p:nvPr/>
          </p:nvSpPr>
          <p:spPr bwMode="auto">
            <a:xfrm>
              <a:off x="1447800" y="3333750"/>
              <a:ext cx="1371600" cy="266700"/>
            </a:xfrm>
            <a:prstGeom prst="flowChartProcess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000" dirty="0" smtClean="0">
                  <a:latin typeface="+mn-ea"/>
                  <a:ea typeface="+mn-ea"/>
                </a:rPr>
                <a:t>Visual C++</a:t>
              </a:r>
              <a:r>
                <a:rPr lang="zh-CN" altLang="en-US" sz="1000" dirty="0" smtClean="0">
                  <a:latin typeface="+mn-ea"/>
                  <a:ea typeface="+mn-ea"/>
                </a:rPr>
                <a:t>图标</a:t>
              </a:r>
              <a:endParaRPr lang="zh-CN" altLang="en-US" sz="1000" dirty="0">
                <a:latin typeface="+mn-ea"/>
                <a:ea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05400" y="1624056"/>
            <a:ext cx="2953512" cy="2243094"/>
            <a:chOff x="5105400" y="1624056"/>
            <a:chExt cx="2953512" cy="224309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05400" y="1624056"/>
              <a:ext cx="2953512" cy="1847088"/>
            </a:xfrm>
            <a:prstGeom prst="rect">
              <a:avLst/>
            </a:prstGeom>
          </p:spPr>
        </p:pic>
        <p:sp>
          <p:nvSpPr>
            <p:cNvPr id="8" name="流程图: 过程 7"/>
            <p:cNvSpPr/>
            <p:nvPr/>
          </p:nvSpPr>
          <p:spPr bwMode="auto">
            <a:xfrm>
              <a:off x="6019800" y="3600450"/>
              <a:ext cx="1371600" cy="266700"/>
            </a:xfrm>
            <a:prstGeom prst="flowChartProcess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000" dirty="0" err="1" smtClean="0">
                  <a:latin typeface="+mn-ea"/>
                  <a:ea typeface="+mn-ea"/>
                </a:rPr>
                <a:t>Microdoft</a:t>
              </a:r>
              <a:r>
                <a:rPr lang="zh-CN" altLang="en-US" sz="1000" dirty="0" smtClean="0">
                  <a:latin typeface="+mn-ea"/>
                  <a:ea typeface="+mn-ea"/>
                </a:rPr>
                <a:t>公司</a:t>
              </a:r>
              <a:endParaRPr lang="zh-CN" altLang="en-US" sz="10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535886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2895" y="1925421"/>
            <a:ext cx="438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如何使用</a:t>
            </a:r>
            <a:r>
              <a:rPr lang="en-US" altLang="zh-CN" sz="2800" dirty="0">
                <a:solidFill>
                  <a:schemeClr val="bg1"/>
                </a:solidFill>
              </a:rPr>
              <a:t>Visual C++ 6.0</a:t>
            </a:r>
            <a:endParaRPr lang="zh-CN" altLang="en-US" sz="28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49012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9" name="AutoShape 11"/>
          <p:cNvSpPr>
            <a:spLocks noChangeArrowheads="1"/>
          </p:cNvSpPr>
          <p:nvPr/>
        </p:nvSpPr>
        <p:spPr bwMode="auto">
          <a:xfrm>
            <a:off x="2101487" y="2343150"/>
            <a:ext cx="859272" cy="528023"/>
          </a:xfrm>
          <a:prstGeom prst="rightArrow">
            <a:avLst>
              <a:gd name="adj1" fmla="val 50000"/>
              <a:gd name="adj2" fmla="val 42071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endParaRPr lang="zh-CN" altLang="en-US" sz="135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20" name="AutoShape 12"/>
          <p:cNvSpPr>
            <a:spLocks noChangeArrowheads="1"/>
          </p:cNvSpPr>
          <p:nvPr/>
        </p:nvSpPr>
        <p:spPr bwMode="auto">
          <a:xfrm>
            <a:off x="4669092" y="2349042"/>
            <a:ext cx="993487" cy="528023"/>
          </a:xfrm>
          <a:prstGeom prst="rightArrow">
            <a:avLst>
              <a:gd name="adj1" fmla="val 50000"/>
              <a:gd name="adj2" fmla="val 48643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endParaRPr lang="zh-CN" altLang="en-US" sz="135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22" name="AutoShape 14"/>
          <p:cNvSpPr>
            <a:spLocks noChangeArrowheads="1"/>
          </p:cNvSpPr>
          <p:nvPr/>
        </p:nvSpPr>
        <p:spPr bwMode="auto">
          <a:xfrm>
            <a:off x="429415" y="2417026"/>
            <a:ext cx="1642683" cy="3745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/>
          <a:p>
            <a:pPr algn="ctr" eaLnBrk="1" hangingPunct="1"/>
            <a:r>
              <a:rPr lang="zh-CN" altLang="en-US" sz="1600" dirty="0" smtClean="0">
                <a:latin typeface="Arial" panose="020B0604020202020204" pitchFamily="34" charset="0"/>
                <a:ea typeface="黑体" panose="02010609060101010101" pitchFamily="49" charset="-122"/>
              </a:rPr>
              <a:t>打开 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</a:rPr>
              <a:t>开发环境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7425" name="AutoShape 17"/>
          <p:cNvSpPr>
            <a:spLocks noChangeArrowheads="1"/>
          </p:cNvSpPr>
          <p:nvPr/>
        </p:nvSpPr>
        <p:spPr bwMode="auto">
          <a:xfrm>
            <a:off x="2960759" y="2421289"/>
            <a:ext cx="1708333" cy="468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/>
          <a:p>
            <a:pPr algn="ctr" eaLnBrk="1" hangingPunct="1"/>
            <a:r>
              <a:rPr lang="zh-CN" altLang="en-US" sz="1600" dirty="0" smtClean="0">
                <a:latin typeface="Arial" panose="020B0604020202020204" pitchFamily="34" charset="0"/>
                <a:ea typeface="黑体" panose="02010609060101010101" pitchFamily="49" charset="-122"/>
              </a:rPr>
              <a:t>编写代码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7428" name="AutoShape 20"/>
          <p:cNvSpPr>
            <a:spLocks noChangeArrowheads="1"/>
          </p:cNvSpPr>
          <p:nvPr/>
        </p:nvSpPr>
        <p:spPr bwMode="auto">
          <a:xfrm>
            <a:off x="5636200" y="2375984"/>
            <a:ext cx="1444277" cy="3745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/>
          <a:p>
            <a:pPr algn="ctr" eaLnBrk="1" hangingPunct="1"/>
            <a:r>
              <a:rPr lang="zh-CN" altLang="en-US" sz="1600" dirty="0" smtClean="0">
                <a:latin typeface="Arial" panose="020B0604020202020204" pitchFamily="34" charset="0"/>
                <a:ea typeface="黑体" panose="02010609060101010101" pitchFamily="49" charset="-122"/>
              </a:rPr>
              <a:t>编译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1937276"/>
            <a:ext cx="599051" cy="599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57500" y="2032356"/>
            <a:ext cx="593855" cy="5938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5651" y="1969415"/>
            <a:ext cx="593855" cy="59385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6200" y="819150"/>
            <a:ext cx="4495800" cy="609600"/>
            <a:chOff x="76200" y="819150"/>
            <a:chExt cx="4495800" cy="609600"/>
          </a:xfrm>
        </p:grpSpPr>
        <p:sp>
          <p:nvSpPr>
            <p:cNvPr id="13" name="标题 8"/>
            <p:cNvSpPr txBox="1">
              <a:spLocks/>
            </p:cNvSpPr>
            <p:nvPr/>
          </p:nvSpPr>
          <p:spPr>
            <a:xfrm>
              <a:off x="1143000" y="819150"/>
              <a:ext cx="3429000" cy="609600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dirty="0">
                  <a:latin typeface="+mj-lt"/>
                  <a:ea typeface="+mj-ea"/>
                  <a:cs typeface="+mj-cs"/>
                </a:rPr>
                <a:t>C</a:t>
              </a:r>
              <a:r>
                <a:rPr kumimoji="0" lang="zh-CN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程序开发步骤</a:t>
              </a:r>
            </a:p>
          </p:txBody>
        </p:sp>
        <p:pic>
          <p:nvPicPr>
            <p:cNvPr id="14" name="Picture 4" descr="按扭1-5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895350"/>
              <a:ext cx="10668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7080479" y="2299258"/>
            <a:ext cx="844322" cy="528023"/>
          </a:xfrm>
          <a:prstGeom prst="rightArrow">
            <a:avLst>
              <a:gd name="adj1" fmla="val 50000"/>
              <a:gd name="adj2" fmla="val 48643"/>
            </a:avLst>
          </a:prstGeom>
          <a:gradFill rotWithShape="1">
            <a:gsLst>
              <a:gs pos="0">
                <a:srgbClr val="B563CF"/>
              </a:gs>
              <a:gs pos="100000">
                <a:srgbClr val="FFFFFF"/>
              </a:gs>
            </a:gsLst>
            <a:lin ang="5400000" scaled="1"/>
          </a:gradFill>
          <a:ln w="6350" algn="ctr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endParaRPr lang="zh-CN" altLang="en-US" sz="135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7904286" y="2359876"/>
            <a:ext cx="1066800" cy="3745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FF99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Ctr="1">
            <a:spAutoFit/>
          </a:bodyPr>
          <a:lstStyle/>
          <a:p>
            <a:pPr algn="ctr" eaLnBrk="1" hangingPunct="1"/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</a:rPr>
              <a:t>运行</a:t>
            </a:r>
            <a:endParaRPr lang="en-US" altLang="zh-CN" sz="16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1" name="组合 18"/>
          <p:cNvGrpSpPr>
            <a:grpSpLocks/>
          </p:cNvGrpSpPr>
          <p:nvPr/>
        </p:nvGrpSpPr>
        <p:grpSpPr bwMode="auto">
          <a:xfrm>
            <a:off x="7680764" y="1969415"/>
            <a:ext cx="543007" cy="581668"/>
            <a:chOff x="5814538" y="695739"/>
            <a:chExt cx="542954" cy="773520"/>
          </a:xfrm>
        </p:grpSpPr>
        <p:pic>
          <p:nvPicPr>
            <p:cNvPr id="25" name="图片 32" descr="按扭-1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8956" y="695739"/>
              <a:ext cx="538536" cy="773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5814538" y="852551"/>
              <a:ext cx="476365" cy="491149"/>
            </a:xfrm>
            <a:prstGeom prst="rect">
              <a:avLst/>
            </a:prstGeom>
            <a:noFill/>
          </p:spPr>
          <p:txBody>
            <a:bodyPr wrap="none" anchor="b">
              <a:spAutoFit/>
            </a:bodyPr>
            <a:lstStyle/>
            <a:p>
              <a:pPr algn="ctr">
                <a:buFontTx/>
                <a:buNone/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1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  <a:endPara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66677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9" grpId="0" animBg="1"/>
      <p:bldP spid="17420" grpId="0" animBg="1"/>
      <p:bldP spid="17422" grpId="0" animBg="1"/>
      <p:bldP spid="17425" grpId="0" animBg="1"/>
      <p:bldP spid="17428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47963"/>
            <a:ext cx="16383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上凸带形 1"/>
          <p:cNvSpPr/>
          <p:nvPr/>
        </p:nvSpPr>
        <p:spPr bwMode="auto">
          <a:xfrm>
            <a:off x="381000" y="971550"/>
            <a:ext cx="4267200" cy="685800"/>
          </a:xfrm>
          <a:prstGeom prst="ribbon2">
            <a:avLst/>
          </a:prstGeom>
          <a:solidFill>
            <a:srgbClr val="F6910A"/>
          </a:solidFill>
          <a:ln w="19050">
            <a:solidFill>
              <a:srgbClr val="EF601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300" dirty="0" smtClean="0"/>
              <a:t>编写代码注意输入法格式</a:t>
            </a:r>
            <a:endParaRPr lang="zh-CN" altLang="en-US" sz="1300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7963"/>
            <a:ext cx="33718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705600" y="2762373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24000" y="2779712"/>
            <a:ext cx="260350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20953" y="2779712"/>
            <a:ext cx="185738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8" name="图片 7" descr="按扭-43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0517" y="3114676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按扭-43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124934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651095" y="1860723"/>
            <a:ext cx="211628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3000" b="1" cap="none" spc="0" dirty="0" smtClean="0">
                <a:ln w="11430"/>
                <a:solidFill>
                  <a:srgbClr val="FF7D7D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错误输入法</a:t>
            </a:r>
            <a:endParaRPr lang="zh-CN" altLang="en-US" sz="3000" b="1" cap="none" spc="0" dirty="0">
              <a:ln w="11430"/>
              <a:solidFill>
                <a:srgbClr val="FF7D7D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51315" y="1860723"/>
            <a:ext cx="211628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3000" b="1" dirty="0">
                <a:ln w="11430"/>
                <a:solidFill>
                  <a:srgbClr val="FF7D7D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正确</a:t>
            </a:r>
            <a:r>
              <a:rPr lang="zh-CN" altLang="en-US" sz="3000" b="1" cap="none" spc="0" dirty="0" smtClean="0">
                <a:ln w="11430"/>
                <a:solidFill>
                  <a:srgbClr val="FF7D7D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输入法</a:t>
            </a:r>
            <a:endParaRPr lang="zh-CN" altLang="en-US" sz="3000" b="1" cap="none" spc="0" dirty="0">
              <a:ln w="11430"/>
              <a:solidFill>
                <a:srgbClr val="FF7D7D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83856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0" y="1504950"/>
            <a:ext cx="25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如何搭建</a:t>
            </a:r>
            <a:r>
              <a:rPr lang="en-US" altLang="zh-CN" b="1" dirty="0" smtClean="0">
                <a:solidFill>
                  <a:schemeClr val="bg1"/>
                </a:solidFill>
              </a:rPr>
              <a:t>Java</a:t>
            </a:r>
            <a:r>
              <a:rPr lang="zh-CN" altLang="en-US" b="1" dirty="0" smtClean="0">
                <a:solidFill>
                  <a:schemeClr val="bg1"/>
                </a:solidFill>
              </a:rPr>
              <a:t>开环境</a:t>
            </a:r>
          </a:p>
        </p:txBody>
      </p:sp>
      <p:grpSp>
        <p:nvGrpSpPr>
          <p:cNvPr id="17" name="组合 33"/>
          <p:cNvGrpSpPr>
            <a:grpSpLocks/>
          </p:cNvGrpSpPr>
          <p:nvPr/>
        </p:nvGrpSpPr>
        <p:grpSpPr bwMode="auto">
          <a:xfrm>
            <a:off x="533400" y="895350"/>
            <a:ext cx="3479248" cy="838200"/>
            <a:chOff x="1770831" y="1836739"/>
            <a:chExt cx="4179268" cy="1043372"/>
          </a:xfrm>
        </p:grpSpPr>
        <p:grpSp>
          <p:nvGrpSpPr>
            <p:cNvPr id="18" name="组合 31"/>
            <p:cNvGrpSpPr>
              <a:grpSpLocks/>
            </p:cNvGrpSpPr>
            <p:nvPr/>
          </p:nvGrpSpPr>
          <p:grpSpPr bwMode="auto">
            <a:xfrm>
              <a:off x="1770831" y="1836739"/>
              <a:ext cx="4179268" cy="1043372"/>
              <a:chOff x="1770831" y="1836739"/>
              <a:chExt cx="4179268" cy="1043372"/>
            </a:xfrm>
          </p:grpSpPr>
          <p:pic>
            <p:nvPicPr>
              <p:cNvPr id="23" name="Picture 5" descr="按扭2-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0831" y="1836739"/>
                <a:ext cx="4179268" cy="1043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982951" y="2107148"/>
                <a:ext cx="430773" cy="459736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>
                  <a:buFontTx/>
                  <a:buNone/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01</a:t>
                </a:r>
                <a:endPara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584178" y="2116827"/>
              <a:ext cx="3078182" cy="459736"/>
            </a:xfrm>
            <a:prstGeom prst="rect">
              <a:avLst/>
            </a:prstGeom>
            <a:noFill/>
          </p:spPr>
          <p:txBody>
            <a:bodyPr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C</a:t>
              </a:r>
              <a:r>
                <a:rPr lang="zh-CN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语言的发展史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25" name="组合 33"/>
          <p:cNvGrpSpPr>
            <a:grpSpLocks/>
          </p:cNvGrpSpPr>
          <p:nvPr/>
        </p:nvGrpSpPr>
        <p:grpSpPr bwMode="auto">
          <a:xfrm>
            <a:off x="4495800" y="895350"/>
            <a:ext cx="3431068" cy="766762"/>
            <a:chOff x="1770831" y="1836739"/>
            <a:chExt cx="4179268" cy="1043372"/>
          </a:xfrm>
        </p:grpSpPr>
        <p:grpSp>
          <p:nvGrpSpPr>
            <p:cNvPr id="26" name="组合 31"/>
            <p:cNvGrpSpPr>
              <a:grpSpLocks/>
            </p:cNvGrpSpPr>
            <p:nvPr/>
          </p:nvGrpSpPr>
          <p:grpSpPr bwMode="auto">
            <a:xfrm>
              <a:off x="1770831" y="1836739"/>
              <a:ext cx="4179268" cy="1043372"/>
              <a:chOff x="1770831" y="1836739"/>
              <a:chExt cx="4179268" cy="1043372"/>
            </a:xfrm>
          </p:grpSpPr>
          <p:pic>
            <p:nvPicPr>
              <p:cNvPr id="28" name="Picture 5" descr="按扭2-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0831" y="1836739"/>
                <a:ext cx="4179268" cy="1043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1982951" y="2074360"/>
                <a:ext cx="434699" cy="502569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>
                  <a:buFontTx/>
                  <a:buNone/>
                  <a:defRPr/>
                </a:pPr>
                <a:r>
                  <a:rPr lang="en-US" altLang="zh-CN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02</a:t>
                </a:r>
                <a:endPara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629031" y="2053420"/>
              <a:ext cx="3078182" cy="502569"/>
            </a:xfrm>
            <a:prstGeom prst="rect">
              <a:avLst/>
            </a:prstGeom>
            <a:noFill/>
          </p:spPr>
          <p:txBody>
            <a:bodyPr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C</a:t>
              </a:r>
              <a:r>
                <a:rPr lang="zh-CN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语言的特点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30" name="组合 33"/>
          <p:cNvGrpSpPr>
            <a:grpSpLocks/>
          </p:cNvGrpSpPr>
          <p:nvPr/>
        </p:nvGrpSpPr>
        <p:grpSpPr bwMode="auto">
          <a:xfrm>
            <a:off x="581579" y="1885950"/>
            <a:ext cx="3431069" cy="766762"/>
            <a:chOff x="1770831" y="1836739"/>
            <a:chExt cx="4179268" cy="1043372"/>
          </a:xfrm>
        </p:grpSpPr>
        <p:grpSp>
          <p:nvGrpSpPr>
            <p:cNvPr id="31" name="组合 31"/>
            <p:cNvGrpSpPr>
              <a:grpSpLocks/>
            </p:cNvGrpSpPr>
            <p:nvPr/>
          </p:nvGrpSpPr>
          <p:grpSpPr bwMode="auto">
            <a:xfrm>
              <a:off x="1770831" y="1836739"/>
              <a:ext cx="4179268" cy="1043372"/>
              <a:chOff x="1770831" y="1836739"/>
              <a:chExt cx="4179268" cy="1043372"/>
            </a:xfrm>
          </p:grpSpPr>
          <p:pic>
            <p:nvPicPr>
              <p:cNvPr id="33" name="Picture 5" descr="按扭2-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0831" y="1836739"/>
                <a:ext cx="4179268" cy="1043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1982951" y="2074360"/>
                <a:ext cx="425541" cy="502569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>
                  <a:buFontTx/>
                  <a:buNone/>
                  <a:defRPr/>
                </a:pPr>
                <a:r>
                  <a:rPr lang="en-US" altLang="zh-CN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2629030" y="2053420"/>
              <a:ext cx="3078182" cy="502569"/>
            </a:xfrm>
            <a:prstGeom prst="rect">
              <a:avLst/>
            </a:prstGeom>
            <a:noFill/>
          </p:spPr>
          <p:txBody>
            <a:bodyPr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简单的</a:t>
              </a:r>
              <a:r>
                <a:rPr lang="en-US" altLang="zh-CN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C</a:t>
              </a:r>
              <a:r>
                <a:rPr lang="zh-CN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程序介绍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35" name="组合 33"/>
          <p:cNvGrpSpPr>
            <a:grpSpLocks/>
          </p:cNvGrpSpPr>
          <p:nvPr/>
        </p:nvGrpSpPr>
        <p:grpSpPr bwMode="auto">
          <a:xfrm>
            <a:off x="4538866" y="1885950"/>
            <a:ext cx="3388002" cy="766762"/>
            <a:chOff x="1760396" y="1873462"/>
            <a:chExt cx="4179268" cy="1043372"/>
          </a:xfrm>
        </p:grpSpPr>
        <p:grpSp>
          <p:nvGrpSpPr>
            <p:cNvPr id="36" name="组合 31"/>
            <p:cNvGrpSpPr>
              <a:grpSpLocks/>
            </p:cNvGrpSpPr>
            <p:nvPr/>
          </p:nvGrpSpPr>
          <p:grpSpPr bwMode="auto">
            <a:xfrm>
              <a:off x="1760396" y="1873462"/>
              <a:ext cx="4179268" cy="1043372"/>
              <a:chOff x="1760396" y="1873462"/>
              <a:chExt cx="4179268" cy="1043372"/>
            </a:xfrm>
          </p:grpSpPr>
          <p:pic>
            <p:nvPicPr>
              <p:cNvPr id="38" name="Picture 5" descr="按扭2-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0396" y="1873462"/>
                <a:ext cx="4179268" cy="1043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1982951" y="2074360"/>
                <a:ext cx="434700" cy="502569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>
                  <a:buFontTx/>
                  <a:buNone/>
                  <a:defRPr/>
                </a:pPr>
                <a:r>
                  <a:rPr lang="en-US" altLang="zh-CN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04</a:t>
                </a:r>
                <a:endPara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629029" y="2096670"/>
              <a:ext cx="3078182" cy="502569"/>
            </a:xfrm>
            <a:prstGeom prst="rect">
              <a:avLst/>
            </a:prstGeom>
            <a:noFill/>
          </p:spPr>
          <p:txBody>
            <a:bodyPr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完整的</a:t>
              </a:r>
              <a:r>
                <a:rPr lang="en-US" altLang="zh-CN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C</a:t>
              </a:r>
              <a:r>
                <a:rPr lang="zh-CN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语言程序介绍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40" name="组合 33"/>
          <p:cNvGrpSpPr>
            <a:grpSpLocks/>
          </p:cNvGrpSpPr>
          <p:nvPr/>
        </p:nvGrpSpPr>
        <p:grpSpPr bwMode="auto">
          <a:xfrm>
            <a:off x="624646" y="2952750"/>
            <a:ext cx="3388002" cy="766762"/>
            <a:chOff x="1760396" y="1873462"/>
            <a:chExt cx="4179268" cy="1043372"/>
          </a:xfrm>
        </p:grpSpPr>
        <p:grpSp>
          <p:nvGrpSpPr>
            <p:cNvPr id="41" name="组合 31"/>
            <p:cNvGrpSpPr>
              <a:grpSpLocks/>
            </p:cNvGrpSpPr>
            <p:nvPr/>
          </p:nvGrpSpPr>
          <p:grpSpPr bwMode="auto">
            <a:xfrm>
              <a:off x="1760396" y="1873462"/>
              <a:ext cx="4179268" cy="1043372"/>
              <a:chOff x="1760396" y="1873462"/>
              <a:chExt cx="4179268" cy="1043372"/>
            </a:xfrm>
          </p:grpSpPr>
          <p:pic>
            <p:nvPicPr>
              <p:cNvPr id="43" name="Picture 5" descr="按扭2-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0396" y="1873462"/>
                <a:ext cx="4179268" cy="1043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982951" y="2074361"/>
                <a:ext cx="544175" cy="502569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>
                  <a:buFontTx/>
                  <a:buNone/>
                  <a:defRPr/>
                </a:pPr>
                <a:r>
                  <a:rPr lang="en-US" altLang="zh-CN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05</a:t>
                </a:r>
                <a:endPara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2629029" y="2096670"/>
              <a:ext cx="3078182" cy="502569"/>
            </a:xfrm>
            <a:prstGeom prst="rect">
              <a:avLst/>
            </a:prstGeom>
            <a:noFill/>
          </p:spPr>
          <p:txBody>
            <a:bodyPr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C</a:t>
              </a:r>
              <a:r>
                <a:rPr lang="zh-CN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语言程序格式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45" name="组合 33"/>
          <p:cNvGrpSpPr>
            <a:grpSpLocks/>
          </p:cNvGrpSpPr>
          <p:nvPr/>
        </p:nvGrpSpPr>
        <p:grpSpPr bwMode="auto">
          <a:xfrm>
            <a:off x="4538866" y="2952750"/>
            <a:ext cx="3388002" cy="766762"/>
            <a:chOff x="1810969" y="1873462"/>
            <a:chExt cx="4179268" cy="1043372"/>
          </a:xfrm>
        </p:grpSpPr>
        <p:grpSp>
          <p:nvGrpSpPr>
            <p:cNvPr id="46" name="组合 31"/>
            <p:cNvGrpSpPr>
              <a:grpSpLocks/>
            </p:cNvGrpSpPr>
            <p:nvPr/>
          </p:nvGrpSpPr>
          <p:grpSpPr bwMode="auto">
            <a:xfrm>
              <a:off x="1810969" y="1873462"/>
              <a:ext cx="4179268" cy="1043372"/>
              <a:chOff x="1810969" y="1873462"/>
              <a:chExt cx="4179268" cy="1043372"/>
            </a:xfrm>
          </p:grpSpPr>
          <p:pic>
            <p:nvPicPr>
              <p:cNvPr id="48" name="Picture 5" descr="按扭2-3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0969" y="1873462"/>
                <a:ext cx="4179268" cy="1043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1982951" y="2074361"/>
                <a:ext cx="544175" cy="502569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>
                  <a:buFontTx/>
                  <a:buNone/>
                  <a:defRPr/>
                </a:pPr>
                <a:r>
                  <a:rPr lang="en-US" altLang="zh-CN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06</a:t>
                </a:r>
                <a:endPara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2629029" y="2096670"/>
              <a:ext cx="3078182" cy="502569"/>
            </a:xfrm>
            <a:prstGeom prst="rect">
              <a:avLst/>
            </a:prstGeom>
            <a:noFill/>
          </p:spPr>
          <p:txBody>
            <a:bodyPr anchor="b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C</a:t>
              </a:r>
              <a:r>
                <a:rPr lang="zh-CN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语言开发环境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4"/>
          <p:cNvGrpSpPr/>
          <p:nvPr/>
        </p:nvGrpSpPr>
        <p:grpSpPr>
          <a:xfrm>
            <a:off x="76200" y="819150"/>
            <a:ext cx="3048000" cy="609600"/>
            <a:chOff x="76200" y="819150"/>
            <a:chExt cx="3048000" cy="609600"/>
          </a:xfrm>
        </p:grpSpPr>
        <p:sp>
          <p:nvSpPr>
            <p:cNvPr id="16" name="标题 8"/>
            <p:cNvSpPr txBox="1">
              <a:spLocks/>
            </p:cNvSpPr>
            <p:nvPr/>
          </p:nvSpPr>
          <p:spPr>
            <a:xfrm>
              <a:off x="1143000" y="819150"/>
              <a:ext cx="1981200" cy="609600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程序调试</a:t>
              </a:r>
            </a:p>
          </p:txBody>
        </p:sp>
        <p:pic>
          <p:nvPicPr>
            <p:cNvPr id="17" name="Picture 4" descr="按扭1-5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" y="895350"/>
              <a:ext cx="10668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/>
          <p:cNvSpPr/>
          <p:nvPr/>
        </p:nvSpPr>
        <p:spPr>
          <a:xfrm>
            <a:off x="1295400" y="1504950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0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断点</a:t>
            </a:r>
            <a:endParaRPr lang="zh-CN" altLang="en-US" sz="3600" b="1" cap="none" spc="0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524000" y="2952750"/>
            <a:ext cx="655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车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2597151"/>
            <a:ext cx="802569" cy="3333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24000" y="3028950"/>
            <a:ext cx="492443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起点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20000" y="3028950"/>
            <a:ext cx="492443" cy="2769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终点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0302E-6 L 0.5875 0.0009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"/>
          <p:cNvGrpSpPr/>
          <p:nvPr/>
        </p:nvGrpSpPr>
        <p:grpSpPr>
          <a:xfrm>
            <a:off x="76200" y="819150"/>
            <a:ext cx="3048000" cy="609600"/>
            <a:chOff x="76200" y="819150"/>
            <a:chExt cx="3048000" cy="609600"/>
          </a:xfrm>
        </p:grpSpPr>
        <p:sp>
          <p:nvSpPr>
            <p:cNvPr id="16" name="标题 8"/>
            <p:cNvSpPr txBox="1">
              <a:spLocks/>
            </p:cNvSpPr>
            <p:nvPr/>
          </p:nvSpPr>
          <p:spPr>
            <a:xfrm>
              <a:off x="1143000" y="819150"/>
              <a:ext cx="1981200" cy="609600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程序调试</a:t>
              </a:r>
            </a:p>
          </p:txBody>
        </p:sp>
        <p:pic>
          <p:nvPicPr>
            <p:cNvPr id="17" name="Picture 4" descr="按扭1-5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" y="895350"/>
              <a:ext cx="10668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矩形 20"/>
          <p:cNvSpPr/>
          <p:nvPr/>
        </p:nvSpPr>
        <p:spPr>
          <a:xfrm>
            <a:off x="1295400" y="1504950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3600" b="1" cap="none" spc="0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断点</a:t>
            </a:r>
            <a:endParaRPr lang="zh-CN" altLang="en-US" sz="3600" b="1" cap="none" spc="0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524000" y="2952750"/>
            <a:ext cx="655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 descr="车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2343150"/>
            <a:ext cx="802569" cy="3333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24000" y="3028950"/>
            <a:ext cx="492443" cy="27699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起点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20000" y="3028950"/>
            <a:ext cx="492443" cy="2769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终点</a:t>
            </a:r>
          </a:p>
        </p:txBody>
      </p:sp>
      <p:pic>
        <p:nvPicPr>
          <p:cNvPr id="10" name="图片 9" descr="红灯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657350"/>
            <a:ext cx="262354" cy="590550"/>
          </a:xfrm>
          <a:prstGeom prst="rect">
            <a:avLst/>
          </a:prstGeom>
        </p:spPr>
      </p:pic>
      <p:pic>
        <p:nvPicPr>
          <p:cNvPr id="11" name="图片 10" descr="绿灯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1657350"/>
            <a:ext cx="276435" cy="6096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876800" y="1409441"/>
            <a:ext cx="1171884" cy="324109"/>
            <a:chOff x="4876800" y="1409441"/>
            <a:chExt cx="1171884" cy="324109"/>
          </a:xfrm>
        </p:grpSpPr>
        <p:sp>
          <p:nvSpPr>
            <p:cNvPr id="13" name="TextBox 12"/>
            <p:cNvSpPr txBox="1"/>
            <p:nvPr/>
          </p:nvSpPr>
          <p:spPr>
            <a:xfrm rot="21232314">
              <a:off x="4966336" y="1409441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这就是断点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>
              <a:off x="4876800" y="1657350"/>
              <a:ext cx="152400" cy="7620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19858E-6 L 0.25 -2.19858E-6 " pathEditMode="relative" ptsTypes="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1.40302E-6 L 0.60643 0.0003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8"/>
          <p:cNvGrpSpPr>
            <a:grpSpLocks/>
          </p:cNvGrpSpPr>
          <p:nvPr/>
        </p:nvGrpSpPr>
        <p:grpSpPr bwMode="auto">
          <a:xfrm>
            <a:off x="2895599" y="1657350"/>
            <a:ext cx="2514600" cy="609600"/>
            <a:chOff x="1432570" y="2368376"/>
            <a:chExt cx="2514353" cy="811204"/>
          </a:xfrm>
        </p:grpSpPr>
        <p:grpSp>
          <p:nvGrpSpPr>
            <p:cNvPr id="3" name="组合 26"/>
            <p:cNvGrpSpPr>
              <a:grpSpLocks/>
            </p:cNvGrpSpPr>
            <p:nvPr/>
          </p:nvGrpSpPr>
          <p:grpSpPr bwMode="auto">
            <a:xfrm>
              <a:off x="1432570" y="2368376"/>
              <a:ext cx="2514353" cy="811204"/>
              <a:chOff x="1238992" y="2292176"/>
              <a:chExt cx="2514317" cy="811204"/>
            </a:xfrm>
          </p:grpSpPr>
          <p:sp>
            <p:nvSpPr>
              <p:cNvPr id="20" name="Text Box 3"/>
              <p:cNvSpPr txBox="1">
                <a:spLocks noChangeArrowheads="1"/>
              </p:cNvSpPr>
              <p:nvPr/>
            </p:nvSpPr>
            <p:spPr bwMode="auto">
              <a:xfrm>
                <a:off x="1845349" y="2450615"/>
                <a:ext cx="1907960" cy="572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200" dirty="0">
                    <a:latin typeface="黑体" pitchFamily="49" charset="-122"/>
                    <a:ea typeface="黑体" pitchFamily="49" charset="-122"/>
                  </a:rPr>
                  <a:t>设置</a:t>
                </a:r>
                <a:r>
                  <a:rPr lang="zh-CN" altLang="en-US" sz="2200" dirty="0" smtClean="0">
                    <a:latin typeface="黑体" pitchFamily="49" charset="-122"/>
                    <a:ea typeface="黑体" pitchFamily="49" charset="-122"/>
                  </a:rPr>
                  <a:t>断点</a:t>
                </a:r>
                <a:endParaRPr lang="en-US" altLang="zh-CN" sz="2200" dirty="0"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23566" name="图片 32" descr="按扭-14.png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238992" y="2292176"/>
                <a:ext cx="609531" cy="811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1553208" y="2469777"/>
              <a:ext cx="355565" cy="6147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18"/>
          <p:cNvGrpSpPr>
            <a:grpSpLocks/>
          </p:cNvGrpSpPr>
          <p:nvPr/>
        </p:nvGrpSpPr>
        <p:grpSpPr bwMode="auto">
          <a:xfrm>
            <a:off x="2895599" y="2447061"/>
            <a:ext cx="3886202" cy="609600"/>
            <a:chOff x="1432570" y="2368376"/>
            <a:chExt cx="3885818" cy="811204"/>
          </a:xfrm>
        </p:grpSpPr>
        <p:grpSp>
          <p:nvGrpSpPr>
            <p:cNvPr id="5" name="组合 26"/>
            <p:cNvGrpSpPr>
              <a:grpSpLocks/>
            </p:cNvGrpSpPr>
            <p:nvPr/>
          </p:nvGrpSpPr>
          <p:grpSpPr bwMode="auto">
            <a:xfrm>
              <a:off x="1432570" y="2368376"/>
              <a:ext cx="3885818" cy="811204"/>
              <a:chOff x="1238992" y="2292176"/>
              <a:chExt cx="3885763" cy="811204"/>
            </a:xfrm>
          </p:grpSpPr>
          <p:sp>
            <p:nvSpPr>
              <p:cNvPr id="31" name="Text Box 3"/>
              <p:cNvSpPr txBox="1">
                <a:spLocks noChangeArrowheads="1"/>
              </p:cNvSpPr>
              <p:nvPr/>
            </p:nvSpPr>
            <p:spPr bwMode="auto">
              <a:xfrm>
                <a:off x="1845349" y="2450615"/>
                <a:ext cx="3279406" cy="573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200" dirty="0" smtClean="0">
                    <a:latin typeface="黑体" pitchFamily="49" charset="-122"/>
                    <a:ea typeface="黑体" pitchFamily="49" charset="-122"/>
                  </a:rPr>
                  <a:t>以调试方式运行</a:t>
                </a:r>
                <a:r>
                  <a:rPr lang="en-US" altLang="zh-CN" sz="2200" dirty="0" smtClean="0">
                    <a:latin typeface="黑体" pitchFamily="49" charset="-122"/>
                    <a:ea typeface="黑体" pitchFamily="49" charset="-122"/>
                  </a:rPr>
                  <a:t>C</a:t>
                </a:r>
                <a:r>
                  <a:rPr lang="zh-CN" altLang="en-US" sz="2200" dirty="0" smtClean="0">
                    <a:latin typeface="黑体" pitchFamily="49" charset="-122"/>
                    <a:ea typeface="黑体" pitchFamily="49" charset="-122"/>
                  </a:rPr>
                  <a:t>程序</a:t>
                </a:r>
                <a:endParaRPr lang="en-US" altLang="zh-CN" sz="2200" dirty="0"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23562" name="图片 32" descr="按扭-14.png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238992" y="2292176"/>
                <a:ext cx="609531" cy="811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1562732" y="2457101"/>
              <a:ext cx="355565" cy="6147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dirty="0">
                  <a:solidFill>
                    <a:schemeClr val="bg1"/>
                  </a:solidFill>
                </a:rPr>
                <a:t>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14"/>
          <p:cNvGrpSpPr/>
          <p:nvPr/>
        </p:nvGrpSpPr>
        <p:grpSpPr>
          <a:xfrm>
            <a:off x="76200" y="819150"/>
            <a:ext cx="5943600" cy="609600"/>
            <a:chOff x="76200" y="819150"/>
            <a:chExt cx="5943600" cy="609600"/>
          </a:xfrm>
        </p:grpSpPr>
        <p:sp>
          <p:nvSpPr>
            <p:cNvPr id="16" name="标题 8"/>
            <p:cNvSpPr txBox="1">
              <a:spLocks/>
            </p:cNvSpPr>
            <p:nvPr/>
          </p:nvSpPr>
          <p:spPr>
            <a:xfrm>
              <a:off x="1143000" y="819150"/>
              <a:ext cx="4876800" cy="609600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程序调试的步骤</a:t>
              </a:r>
            </a:p>
          </p:txBody>
        </p:sp>
        <p:pic>
          <p:nvPicPr>
            <p:cNvPr id="17" name="Picture 4" descr="按扭1-5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895350"/>
              <a:ext cx="10668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组合 18"/>
          <p:cNvGrpSpPr>
            <a:grpSpLocks/>
          </p:cNvGrpSpPr>
          <p:nvPr/>
        </p:nvGrpSpPr>
        <p:grpSpPr bwMode="auto">
          <a:xfrm>
            <a:off x="2895599" y="3257550"/>
            <a:ext cx="3505201" cy="609600"/>
            <a:chOff x="1432570" y="2368376"/>
            <a:chExt cx="3504856" cy="811204"/>
          </a:xfrm>
        </p:grpSpPr>
        <p:grpSp>
          <p:nvGrpSpPr>
            <p:cNvPr id="8" name="组合 26"/>
            <p:cNvGrpSpPr>
              <a:grpSpLocks/>
            </p:cNvGrpSpPr>
            <p:nvPr/>
          </p:nvGrpSpPr>
          <p:grpSpPr bwMode="auto">
            <a:xfrm>
              <a:off x="1432570" y="2368376"/>
              <a:ext cx="3504856" cy="811204"/>
              <a:chOff x="1238992" y="2292176"/>
              <a:chExt cx="3504806" cy="811204"/>
            </a:xfrm>
          </p:grpSpPr>
          <p:sp>
            <p:nvSpPr>
              <p:cNvPr id="23" name="Text Box 3"/>
              <p:cNvSpPr txBox="1">
                <a:spLocks noChangeArrowheads="1"/>
              </p:cNvSpPr>
              <p:nvPr/>
            </p:nvSpPr>
            <p:spPr bwMode="auto">
              <a:xfrm>
                <a:off x="1845349" y="2450615"/>
                <a:ext cx="2898449" cy="573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zh-CN" altLang="en-US" sz="2200" dirty="0" smtClean="0">
                    <a:latin typeface="黑体" pitchFamily="49" charset="-122"/>
                    <a:ea typeface="黑体" pitchFamily="49" charset="-122"/>
                  </a:rPr>
                  <a:t>单步跳过和单步跳入</a:t>
                </a:r>
                <a:endParaRPr lang="en-US" altLang="zh-CN" sz="2200" dirty="0">
                  <a:latin typeface="黑体" pitchFamily="49" charset="-122"/>
                  <a:ea typeface="黑体" pitchFamily="49" charset="-122"/>
                </a:endParaRPr>
              </a:p>
            </p:txBody>
          </p:sp>
          <p:pic>
            <p:nvPicPr>
              <p:cNvPr id="24" name="图片 32" descr="按扭-14.png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238992" y="2292176"/>
                <a:ext cx="609531" cy="811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1553208" y="2469777"/>
              <a:ext cx="355565" cy="6147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14400" y="828675"/>
            <a:ext cx="1047750" cy="5715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小结</a:t>
            </a:r>
          </a:p>
        </p:txBody>
      </p:sp>
      <p:pic>
        <p:nvPicPr>
          <p:cNvPr id="38914" name="Picture 4" descr="按扭1-5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895350"/>
            <a:ext cx="7493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68313" y="1901825"/>
            <a:ext cx="8291512" cy="14542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80" tIns="34290" rIns="68580" bIns="34290">
            <a:spAutoFit/>
          </a:bodyPr>
          <a:lstStyle/>
          <a:p>
            <a:pPr indent="360000"/>
            <a:r>
              <a:rPr lang="zh-CN" altLang="zh-CN" dirty="0">
                <a:latin typeface="+mn-ea"/>
                <a:ea typeface="+mn-ea"/>
              </a:rPr>
              <a:t>本章首先讲解了关于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zh-CN" dirty="0">
                <a:latin typeface="+mn-ea"/>
                <a:ea typeface="+mn-ea"/>
              </a:rPr>
              <a:t>语言的发展历史，可以看出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zh-CN" dirty="0">
                <a:latin typeface="+mn-ea"/>
                <a:ea typeface="+mn-ea"/>
              </a:rPr>
              <a:t>语言的重要性及其重要地位。然后讲解了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zh-CN" dirty="0">
                <a:latin typeface="+mn-ea"/>
                <a:ea typeface="+mn-ea"/>
              </a:rPr>
              <a:t>语言的特点，通过这些特点进一步验证了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zh-CN" dirty="0">
                <a:latin typeface="+mn-ea"/>
                <a:ea typeface="+mn-ea"/>
              </a:rPr>
              <a:t>语言的重要地位。接下来通过一个简单的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zh-CN" dirty="0">
                <a:latin typeface="+mn-ea"/>
                <a:ea typeface="+mn-ea"/>
              </a:rPr>
              <a:t>语言</a:t>
            </a:r>
            <a:r>
              <a:rPr lang="zh-CN" altLang="zh-CN" dirty="0" smtClean="0">
                <a:latin typeface="+mn-ea"/>
                <a:ea typeface="+mn-ea"/>
              </a:rPr>
              <a:t>程序，</a:t>
            </a:r>
            <a:r>
              <a:rPr lang="zh-CN" altLang="zh-CN" dirty="0">
                <a:latin typeface="+mn-ea"/>
                <a:ea typeface="+mn-ea"/>
              </a:rPr>
              <a:t>将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zh-CN" dirty="0">
                <a:latin typeface="+mn-ea"/>
                <a:ea typeface="+mn-ea"/>
              </a:rPr>
              <a:t>语言的概貌呈现给读者，使读者对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zh-CN" dirty="0">
                <a:latin typeface="+mn-ea"/>
                <a:ea typeface="+mn-ea"/>
              </a:rPr>
              <a:t>语言编程有一个总体的认识。</a:t>
            </a:r>
          </a:p>
          <a:p>
            <a:pPr indent="360000"/>
            <a:r>
              <a:rPr lang="zh-CN" altLang="zh-CN" dirty="0">
                <a:latin typeface="+mn-ea"/>
                <a:ea typeface="+mn-ea"/>
              </a:rPr>
              <a:t>最后</a:t>
            </a:r>
            <a:r>
              <a:rPr lang="zh-CN" altLang="zh-CN" dirty="0" smtClean="0">
                <a:latin typeface="+mn-ea"/>
                <a:ea typeface="+mn-ea"/>
              </a:rPr>
              <a:t>对比较</a:t>
            </a:r>
            <a:r>
              <a:rPr lang="zh-CN" altLang="zh-CN" dirty="0">
                <a:latin typeface="+mn-ea"/>
                <a:ea typeface="+mn-ea"/>
              </a:rPr>
              <a:t>流行的</a:t>
            </a:r>
            <a:r>
              <a:rPr lang="en-US" altLang="zh-CN" dirty="0">
                <a:latin typeface="+mn-ea"/>
                <a:ea typeface="+mn-ea"/>
              </a:rPr>
              <a:t>C</a:t>
            </a:r>
            <a:r>
              <a:rPr lang="zh-CN" altLang="zh-CN" dirty="0">
                <a:latin typeface="+mn-ea"/>
                <a:ea typeface="+mn-ea"/>
              </a:rPr>
              <a:t>程序开发</a:t>
            </a:r>
            <a:r>
              <a:rPr lang="zh-CN" altLang="zh-CN" dirty="0" smtClean="0">
                <a:latin typeface="+mn-ea"/>
                <a:ea typeface="+mn-ea"/>
              </a:rPr>
              <a:t>环境</a:t>
            </a:r>
            <a:r>
              <a:rPr lang="zh-CN" altLang="en-US" dirty="0" smtClean="0">
                <a:latin typeface="+mn-ea"/>
                <a:ea typeface="+mn-ea"/>
              </a:rPr>
              <a:t>、怎样调试程序</a:t>
            </a:r>
            <a:r>
              <a:rPr lang="zh-CN" altLang="zh-CN" dirty="0" smtClean="0">
                <a:latin typeface="+mn-ea"/>
                <a:ea typeface="+mn-ea"/>
              </a:rPr>
              <a:t>进行</a:t>
            </a:r>
            <a:r>
              <a:rPr lang="zh-CN" altLang="zh-CN" dirty="0">
                <a:latin typeface="+mn-ea"/>
                <a:ea typeface="+mn-ea"/>
              </a:rPr>
              <a:t>了</a:t>
            </a:r>
            <a:r>
              <a:rPr lang="zh-CN" altLang="zh-CN" dirty="0" smtClean="0">
                <a:latin typeface="+mn-ea"/>
                <a:ea typeface="+mn-ea"/>
              </a:rPr>
              <a:t>介绍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636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8683" y="1925421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+mj-ea"/>
                <a:ea typeface="+mj-ea"/>
              </a:rPr>
              <a:t>C</a:t>
            </a:r>
            <a:r>
              <a:rPr lang="zh-CN" altLang="en-US" sz="3600" b="1" dirty="0" smtClean="0">
                <a:solidFill>
                  <a:schemeClr val="bg1"/>
                </a:solidFill>
                <a:latin typeface="+mj-ea"/>
                <a:ea typeface="+mj-ea"/>
              </a:rPr>
              <a:t>语言的发展史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6200" y="819150"/>
            <a:ext cx="4267200" cy="609600"/>
            <a:chOff x="76200" y="819150"/>
            <a:chExt cx="4267200" cy="609600"/>
          </a:xfrm>
        </p:grpSpPr>
        <p:sp>
          <p:nvSpPr>
            <p:cNvPr id="5" name="标题 8"/>
            <p:cNvSpPr txBox="1">
              <a:spLocks/>
            </p:cNvSpPr>
            <p:nvPr/>
          </p:nvSpPr>
          <p:spPr>
            <a:xfrm>
              <a:off x="1143000" y="819150"/>
              <a:ext cx="3200400" cy="609600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程序语言简述</a:t>
              </a:r>
            </a:p>
          </p:txBody>
        </p:sp>
        <p:pic>
          <p:nvPicPr>
            <p:cNvPr id="6" name="Picture 4" descr="按扭1-5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895350"/>
              <a:ext cx="1066800" cy="45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 descr="4ec2d5628535e5dd22012fc872c6a7efce1b62f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609"/>
          <a:stretch>
            <a:fillRect/>
          </a:stretch>
        </p:blipFill>
        <p:spPr bwMode="auto">
          <a:xfrm>
            <a:off x="1524000" y="1809750"/>
            <a:ext cx="1846263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 descr="F:\功夫Java\素材\gif\ad6a04a7jw1emm1zwws3xg20b405p7wh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6300" y="1749276"/>
            <a:ext cx="3810000" cy="2057400"/>
          </a:xfrm>
          <a:prstGeom prst="rect">
            <a:avLst/>
          </a:prstGeom>
          <a:noFill/>
        </p:spPr>
      </p:pic>
      <p:pic>
        <p:nvPicPr>
          <p:cNvPr id="1027" name="Picture 3" descr="C:\Users\zhangyan\Desktop\u=1829053796,2707217338&amp;fm=26&amp;gp=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25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42442350"/>
              </p:ext>
            </p:extLst>
          </p:nvPr>
        </p:nvGraphicFramePr>
        <p:xfrm>
          <a:off x="3691218" y="1428750"/>
          <a:ext cx="4800600" cy="2971800"/>
        </p:xfrm>
        <a:graphic>
          <a:graphicData uri="http://schemas.openxmlformats.org/presentationml/2006/ole">
            <p:oleObj spid="_x0000_s1035" name="Document" r:id="rId7" imgW="4796885" imgH="2976540" progId="">
              <p:embed/>
            </p:oleObj>
          </a:graphicData>
        </a:graphic>
      </p:graphicFrame>
      <p:pic>
        <p:nvPicPr>
          <p:cNvPr id="23" name="图片 22" descr="QQ截图20141213225757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9200" y="1962150"/>
            <a:ext cx="2726402" cy="15097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304800" y="1733550"/>
            <a:ext cx="762000" cy="990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 smtClean="0"/>
              <a:t>机器语言</a:t>
            </a:r>
            <a:endParaRPr lang="zh-CN" altLang="en-US" sz="2000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9801442">
            <a:off x="2555149" y="1170545"/>
            <a:ext cx="9380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Basic</a:t>
            </a:r>
            <a:endParaRPr lang="zh-CN" altLang="en-US" sz="2400" dirty="0">
              <a:solidFill>
                <a:srgbClr val="00B0F0"/>
              </a:solidFill>
            </a:endParaRPr>
          </a:p>
          <a:p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20053917">
            <a:off x="976685" y="1717031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>
                <a:solidFill>
                  <a:srgbClr val="F79646">
                    <a:lumMod val="75000"/>
                  </a:srgbClr>
                </a:solidFill>
              </a:rPr>
              <a:t>Fortran</a:t>
            </a:r>
            <a:endParaRPr lang="zh-CN" altLang="en-US" sz="2400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1353079">
            <a:off x="3680143" y="1275707"/>
            <a:ext cx="1210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ALGOL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2756" y="323709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</a:rPr>
              <a:t>COBOL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 rot="2451843">
            <a:off x="1187941" y="4096326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E10FC8"/>
                </a:solidFill>
              </a:rPr>
              <a:t>LISP</a:t>
            </a:r>
            <a:endParaRPr lang="zh-CN" altLang="en-US" sz="2400" dirty="0">
              <a:solidFill>
                <a:srgbClr val="E10FC8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20757048">
            <a:off x="4014988" y="3014665"/>
            <a:ext cx="11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Pascal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 rot="20562739">
            <a:off x="2750007" y="3911316"/>
            <a:ext cx="1500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PROLOG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356300" y="2243678"/>
            <a:ext cx="493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628286">
            <a:off x="1988978" y="2377945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</a:rPr>
              <a:t>C++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rot="2505414">
            <a:off x="3161270" y="3014666"/>
            <a:ext cx="612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13F94F"/>
                </a:solidFill>
              </a:rPr>
              <a:t>VC</a:t>
            </a:r>
            <a:endParaRPr lang="zh-CN" altLang="en-US" sz="2400" dirty="0">
              <a:solidFill>
                <a:srgbClr val="13F94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13798" y="2214506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Java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 rot="1761117">
            <a:off x="3305558" y="1622741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>
                <a:solidFill>
                  <a:srgbClr val="0070C0"/>
                </a:solidFill>
              </a:rPr>
              <a:t>VB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17" name="Picture 3" descr="F:\功夫Java\素材\gif\0a4ffdfe9925bc31191a26395edf8db1ca137001.jpg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4423" y="1482866"/>
            <a:ext cx="3720223" cy="2938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898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5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8"/>
          <p:cNvSpPr txBox="1">
            <a:spLocks/>
          </p:cNvSpPr>
          <p:nvPr/>
        </p:nvSpPr>
        <p:spPr>
          <a:xfrm>
            <a:off x="1143000" y="819150"/>
            <a:ext cx="32004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noProof="0" dirty="0" smtClean="0">
                <a:latin typeface="+mj-ea"/>
                <a:ea typeface="+mj-ea"/>
                <a:cs typeface="+mj-cs"/>
              </a:rPr>
              <a:t>C</a:t>
            </a:r>
            <a:r>
              <a:rPr lang="zh-CN" altLang="en-US" sz="3200" noProof="0" dirty="0" smtClean="0">
                <a:latin typeface="+mj-ea"/>
                <a:ea typeface="+mj-ea"/>
                <a:cs typeface="+mj-cs"/>
              </a:rPr>
              <a:t>语言的历史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/>
          <p:cNvGrpSpPr/>
          <p:nvPr/>
        </p:nvGrpSpPr>
        <p:grpSpPr>
          <a:xfrm>
            <a:off x="577362" y="1605861"/>
            <a:ext cx="4320000" cy="2706821"/>
            <a:chOff x="577362" y="1605861"/>
            <a:chExt cx="4320000" cy="2706821"/>
          </a:xfrm>
        </p:grpSpPr>
        <p:sp>
          <p:nvSpPr>
            <p:cNvPr id="2" name="矩形 1"/>
            <p:cNvSpPr/>
            <p:nvPr/>
          </p:nvSpPr>
          <p:spPr>
            <a:xfrm>
              <a:off x="1053247" y="3943350"/>
              <a:ext cx="35317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dirty="0">
                  <a:solidFill>
                    <a:prstClr val="black"/>
                  </a:solidFill>
                  <a:latin typeface="+mn-ea"/>
                  <a:ea typeface="+mn-ea"/>
                </a:rPr>
                <a:t>丹尼斯•里</a:t>
              </a:r>
              <a:r>
                <a:rPr lang="zh-CN" altLang="zh-CN" dirty="0" smtClean="0">
                  <a:solidFill>
                    <a:prstClr val="black"/>
                  </a:solidFill>
                  <a:latin typeface="+mn-ea"/>
                  <a:ea typeface="+mn-ea"/>
                </a:rPr>
                <a:t>奇</a:t>
              </a:r>
              <a:r>
                <a:rPr lang="zh-CN" altLang="zh-CN" dirty="0">
                  <a:solidFill>
                    <a:prstClr val="black"/>
                  </a:solidFill>
                  <a:latin typeface="+mn-ea"/>
                  <a:ea typeface="+mn-ea"/>
                </a:rPr>
                <a:t>（</a:t>
              </a:r>
              <a:r>
                <a:rPr lang="en-US" altLang="zh-CN" dirty="0">
                  <a:solidFill>
                    <a:prstClr val="black"/>
                  </a:solidFill>
                  <a:latin typeface="+mn-ea"/>
                  <a:ea typeface="+mn-ea"/>
                </a:rPr>
                <a:t>Dennis Ritchie</a:t>
              </a:r>
              <a:r>
                <a:rPr lang="zh-CN" altLang="zh-CN" dirty="0">
                  <a:solidFill>
                    <a:prstClr val="black"/>
                  </a:solidFill>
                  <a:latin typeface="+mn-ea"/>
                  <a:ea typeface="+mn-ea"/>
                </a:rPr>
                <a:t>）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" r="5000" b="17391"/>
            <a:stretch/>
          </p:blipFill>
          <p:spPr>
            <a:xfrm>
              <a:off x="577362" y="1605861"/>
              <a:ext cx="4320000" cy="1800000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730211" y="1350963"/>
            <a:ext cx="3341529" cy="3331051"/>
            <a:chOff x="5730211" y="1350963"/>
            <a:chExt cx="3341529" cy="3331051"/>
          </a:xfrm>
        </p:grpSpPr>
        <p:sp>
          <p:nvSpPr>
            <p:cNvPr id="5" name="矩形 4"/>
            <p:cNvSpPr/>
            <p:nvPr/>
          </p:nvSpPr>
          <p:spPr>
            <a:xfrm>
              <a:off x="6865046" y="4312682"/>
              <a:ext cx="22066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dirty="0">
                  <a:solidFill>
                    <a:prstClr val="black"/>
                  </a:solidFill>
                </a:rPr>
                <a:t>（</a:t>
              </a:r>
              <a:r>
                <a:rPr lang="en-US" altLang="zh-CN" dirty="0">
                  <a:solidFill>
                    <a:prstClr val="black"/>
                  </a:solidFill>
                </a:rPr>
                <a:t>Ken Thompson</a:t>
              </a:r>
              <a:r>
                <a:rPr lang="zh-CN" altLang="zh-CN" dirty="0">
                  <a:solidFill>
                    <a:prstClr val="black"/>
                  </a:solidFill>
                </a:rPr>
                <a:t>）</a:t>
              </a:r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830221" y="1350963"/>
              <a:ext cx="2176272" cy="27432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730211" y="4312682"/>
              <a:ext cx="1188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zh-CN" dirty="0">
                  <a:solidFill>
                    <a:prstClr val="black"/>
                  </a:solidFill>
                </a:rPr>
                <a:t>肯•汤普逊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1104900" y="1733550"/>
            <a:ext cx="327660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6600" dirty="0" smtClean="0">
                <a:ln>
                  <a:solidFill>
                    <a:srgbClr val="FF7D7D"/>
                  </a:solidFill>
                </a:ln>
                <a:solidFill>
                  <a:srgbClr val="FFFFFF"/>
                </a:solidFill>
              </a:rPr>
              <a:t>C</a:t>
            </a:r>
            <a:r>
              <a:rPr lang="zh-CN" altLang="en-US" sz="6600" dirty="0" smtClean="0">
                <a:ln>
                  <a:solidFill>
                    <a:srgbClr val="FF7D7D"/>
                  </a:solidFill>
                </a:ln>
                <a:solidFill>
                  <a:srgbClr val="FFFFFF"/>
                </a:solidFill>
              </a:rPr>
              <a:t>语言</a:t>
            </a:r>
            <a:endParaRPr lang="zh-CN" altLang="en-US" sz="6600" dirty="0">
              <a:ln>
                <a:solidFill>
                  <a:srgbClr val="FF7D7D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14" name="Picture 2" descr="F:\功夫Java\素材\gif\201405211405340415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0" y="1884363"/>
            <a:ext cx="3263284" cy="16764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8"/>
          <p:cNvSpPr txBox="1">
            <a:spLocks/>
          </p:cNvSpPr>
          <p:nvPr/>
        </p:nvSpPr>
        <p:spPr>
          <a:xfrm>
            <a:off x="228600" y="866775"/>
            <a:ext cx="3429000" cy="5619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14400" y="1689579"/>
            <a:ext cx="4095656" cy="2834649"/>
            <a:chOff x="914400" y="1689579"/>
            <a:chExt cx="4095656" cy="2834649"/>
          </a:xfrm>
        </p:grpSpPr>
        <p:sp>
          <p:nvSpPr>
            <p:cNvPr id="14" name="椭圆 13"/>
            <p:cNvSpPr/>
            <p:nvPr/>
          </p:nvSpPr>
          <p:spPr>
            <a:xfrm>
              <a:off x="914400" y="2247737"/>
              <a:ext cx="1696100" cy="149733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+mn-ea"/>
                </a:rPr>
                <a:t>C</a:t>
              </a:r>
              <a:r>
                <a:rPr lang="zh-CN" altLang="en-US" b="1" dirty="0" smtClean="0">
                  <a:latin typeface="+mn-ea"/>
                </a:rPr>
                <a:t>语言</a:t>
              </a:r>
              <a:endParaRPr lang="zh-CN" altLang="en-US" b="1" dirty="0">
                <a:latin typeface="+mn-ea"/>
              </a:endParaRPr>
            </a:p>
          </p:txBody>
        </p:sp>
        <p:sp>
          <p:nvSpPr>
            <p:cNvPr id="15" name="直接连接符 3"/>
            <p:cNvSpPr/>
            <p:nvPr/>
          </p:nvSpPr>
          <p:spPr>
            <a:xfrm rot="20429947">
              <a:off x="2788221" y="2328805"/>
              <a:ext cx="1253128" cy="19886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652"/>
                  </a:moveTo>
                  <a:lnTo>
                    <a:pt x="563425" y="2865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直接连接符 3"/>
            <p:cNvSpPr/>
            <p:nvPr/>
          </p:nvSpPr>
          <p:spPr>
            <a:xfrm>
              <a:off x="2928602" y="3079887"/>
              <a:ext cx="738523" cy="14825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652"/>
                  </a:moveTo>
                  <a:lnTo>
                    <a:pt x="563425" y="2865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直接连接符 3"/>
            <p:cNvSpPr/>
            <p:nvPr/>
          </p:nvSpPr>
          <p:spPr>
            <a:xfrm rot="1686405">
              <a:off x="2782973" y="3910461"/>
              <a:ext cx="1253128" cy="19886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652"/>
                  </a:moveTo>
                  <a:lnTo>
                    <a:pt x="563425" y="28652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椭圆 17"/>
            <p:cNvSpPr/>
            <p:nvPr/>
          </p:nvSpPr>
          <p:spPr>
            <a:xfrm>
              <a:off x="3752850" y="1689579"/>
              <a:ext cx="1257206" cy="871537"/>
            </a:xfrm>
            <a:prstGeom prst="ellipse">
              <a:avLst/>
            </a:prstGeom>
            <a:solidFill>
              <a:srgbClr val="20A31D"/>
            </a:solidFill>
            <a:ln>
              <a:solidFill>
                <a:srgbClr val="20A3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2000" dirty="0">
                  <a:solidFill>
                    <a:prstClr val="black"/>
                  </a:solidFill>
                </a:rPr>
                <a:t>MS-DOS</a:t>
              </a:r>
              <a:endParaRPr lang="zh-CN" altLang="zh-CN" sz="2000" dirty="0">
                <a:solidFill>
                  <a:prstClr val="black"/>
                </a:solidFill>
              </a:endParaRPr>
            </a:p>
            <a:p>
              <a:pPr algn="ctr"/>
              <a:endParaRPr lang="zh-CN" altLang="en-US" sz="11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733800" y="2731131"/>
              <a:ext cx="1276256" cy="85725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Microsoft </a:t>
              </a:r>
              <a:r>
                <a:rPr lang="en-US" altLang="zh-CN" sz="1400" dirty="0">
                  <a:solidFill>
                    <a:schemeClr val="tx1"/>
                  </a:solidFill>
                </a:rPr>
                <a:t>Windows</a:t>
              </a:r>
              <a:endParaRPr lang="zh-CN" altLang="zh-CN" sz="1400" dirty="0">
                <a:solidFill>
                  <a:schemeClr val="tx1"/>
                </a:solidFill>
              </a:endParaRPr>
            </a:p>
            <a:p>
              <a:pPr algn="ctr"/>
              <a:endParaRPr lang="zh-CN" altLang="en-US" sz="11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733800" y="3745072"/>
              <a:ext cx="1172037" cy="77915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Linux</a:t>
              </a:r>
              <a:endParaRPr lang="zh-CN" altLang="zh-CN" sz="2000" dirty="0">
                <a:solidFill>
                  <a:schemeClr val="tx1"/>
                </a:solidFill>
              </a:endParaRPr>
            </a:p>
            <a:p>
              <a:pPr algn="ctr"/>
              <a:endParaRPr lang="zh-CN" altLang="en-US" sz="11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2050" name="Picture 2" descr="图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399" y="1176815"/>
            <a:ext cx="3186469" cy="321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K:\图片\006cCPVhgy6UPQaODdh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28432"/>
            <a:ext cx="25908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:\图片\22222222222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4587" y="1109662"/>
            <a:ext cx="26574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K:\图片\201608301652441522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57175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1441" y="1276350"/>
            <a:ext cx="13430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036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00B0F0"/>
          </a:solidFill>
          <a:round/>
          <a:headEnd/>
          <a:tailEnd/>
        </a:ln>
        <a:ex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17382</TotalTime>
  <Words>1256</Words>
  <Application>Microsoft Office PowerPoint</Application>
  <PresentationFormat>全屏显示(16:9)</PresentationFormat>
  <Paragraphs>154</Paragraphs>
  <Slides>34</Slides>
  <Notes>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6" baseType="lpstr">
      <vt:lpstr>Office 主题</vt:lpstr>
      <vt:lpstr>Document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小结</vt:lpstr>
      <vt:lpstr>幻灯片 34</vt:lpstr>
    </vt:vector>
  </TitlesOfParts>
  <Company>明日科技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李菁菁</dc:creator>
  <cp:lastModifiedBy>Administrator</cp:lastModifiedBy>
  <cp:revision>1796</cp:revision>
  <cp:lastPrinted>1601-01-01T00:00:00Z</cp:lastPrinted>
  <dcterms:created xsi:type="dcterms:W3CDTF">2014-11-20T08:27:06Z</dcterms:created>
  <dcterms:modified xsi:type="dcterms:W3CDTF">2017-07-10T09:19:43Z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